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6"/>
  </p:notesMasterIdLst>
  <p:sldIdLst>
    <p:sldId id="256" r:id="rId2"/>
    <p:sldId id="257" r:id="rId3"/>
    <p:sldId id="259" r:id="rId4"/>
    <p:sldId id="258" r:id="rId5"/>
    <p:sldId id="261" r:id="rId6"/>
    <p:sldId id="274" r:id="rId7"/>
    <p:sldId id="276" r:id="rId8"/>
    <p:sldId id="263" r:id="rId9"/>
    <p:sldId id="277" r:id="rId10"/>
    <p:sldId id="260" r:id="rId11"/>
    <p:sldId id="262" r:id="rId12"/>
    <p:sldId id="266" r:id="rId13"/>
    <p:sldId id="267" r:id="rId14"/>
    <p:sldId id="268" r:id="rId15"/>
    <p:sldId id="285" r:id="rId16"/>
    <p:sldId id="269" r:id="rId17"/>
    <p:sldId id="271" r:id="rId18"/>
    <p:sldId id="286" r:id="rId19"/>
    <p:sldId id="278" r:id="rId20"/>
    <p:sldId id="281" r:id="rId21"/>
    <p:sldId id="282" r:id="rId22"/>
    <p:sldId id="283" r:id="rId23"/>
    <p:sldId id="291" r:id="rId24"/>
    <p:sldId id="292" r:id="rId25"/>
    <p:sldId id="279" r:id="rId26"/>
    <p:sldId id="270" r:id="rId27"/>
    <p:sldId id="280" r:id="rId28"/>
    <p:sldId id="272" r:id="rId29"/>
    <p:sldId id="289" r:id="rId30"/>
    <p:sldId id="290" r:id="rId31"/>
    <p:sldId id="275" r:id="rId32"/>
    <p:sldId id="273" r:id="rId33"/>
    <p:sldId id="288" r:id="rId34"/>
    <p:sldId id="293"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632" autoAdjust="0"/>
    <p:restoredTop sz="86571" autoAdjust="0"/>
  </p:normalViewPr>
  <p:slideViewPr>
    <p:cSldViewPr snapToGrid="0">
      <p:cViewPr varScale="1">
        <p:scale>
          <a:sx n="111" d="100"/>
          <a:sy n="111" d="100"/>
        </p:scale>
        <p:origin x="-222" y="-90"/>
      </p:cViewPr>
      <p:guideLst>
        <p:guide orient="horz" pos="2160"/>
        <p:guide pos="3840"/>
      </p:guideLst>
    </p:cSldViewPr>
  </p:slideViewPr>
  <p:outlineViewPr>
    <p:cViewPr>
      <p:scale>
        <a:sx n="33" d="100"/>
        <a:sy n="33" d="100"/>
      </p:scale>
      <p:origin x="0" y="-14448"/>
    </p:cViewPr>
  </p:outlineViewPr>
  <p:notesTextViewPr>
    <p:cViewPr>
      <p:scale>
        <a:sx n="1" d="1"/>
        <a:sy n="1" d="1"/>
      </p:scale>
      <p:origin x="0" y="0"/>
    </p:cViewPr>
  </p:notesTextViewPr>
  <p:notesViewPr>
    <p:cSldViewPr snapToGrid="0">
      <p:cViewPr varScale="1">
        <p:scale>
          <a:sx n="85" d="100"/>
          <a:sy n="85" d="100"/>
        </p:scale>
        <p:origin x="64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CB5A3C-2968-453A-8AD5-9200454D3FE4}" type="datetimeFigureOut">
              <a:rPr lang="en-US" smtClean="0"/>
              <a:pPr/>
              <a:t>4/21/2017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FC0090-A88E-4E94-B07F-42180F2DA428}" type="slidenum">
              <a:rPr lang="en-US" smtClean="0"/>
              <a:pPr/>
              <a:t>‹#›</a:t>
            </a:fld>
            <a:endParaRPr lang="en-US"/>
          </a:p>
        </p:txBody>
      </p:sp>
    </p:spTree>
    <p:extLst>
      <p:ext uri="{BB962C8B-B14F-4D97-AF65-F5344CB8AC3E}">
        <p14:creationId xmlns:p14="http://schemas.microsoft.com/office/powerpoint/2010/main" val="3192836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dc.gov/nchhstp/"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p:txBody>
      </p:sp>
      <p:sp>
        <p:nvSpPr>
          <p:cNvPr id="4" name="Slide Number Placeholder 3"/>
          <p:cNvSpPr>
            <a:spLocks noGrp="1"/>
          </p:cNvSpPr>
          <p:nvPr>
            <p:ph type="sldNum" sz="quarter" idx="10"/>
          </p:nvPr>
        </p:nvSpPr>
        <p:spPr/>
        <p:txBody>
          <a:bodyPr/>
          <a:lstStyle/>
          <a:p>
            <a:fld id="{71FC0090-A88E-4E94-B07F-42180F2DA428}" type="slidenum">
              <a:rPr lang="en-US" smtClean="0"/>
              <a:pPr/>
              <a:t>1</a:t>
            </a:fld>
            <a:endParaRPr lang="en-US"/>
          </a:p>
        </p:txBody>
      </p:sp>
    </p:spTree>
    <p:extLst>
      <p:ext uri="{BB962C8B-B14F-4D97-AF65-F5344CB8AC3E}">
        <p14:creationId xmlns:p14="http://schemas.microsoft.com/office/powerpoint/2010/main" val="2690946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idea that sexual orientation and identity unfold over time in a linear, staged way comes from multiple theorists in the 1960s.  The most prominent and time-tested of these is by Richard </a:t>
            </a:r>
            <a:r>
              <a:rPr lang="en-US" baseline="0" dirty="0" err="1"/>
              <a:t>Troiden</a:t>
            </a:r>
            <a:r>
              <a:rPr lang="en-US" baseline="0" dirty="0"/>
              <a:t>. </a:t>
            </a:r>
            <a:r>
              <a:rPr lang="en-US" baseline="0" dirty="0" err="1"/>
              <a:t>Troiden</a:t>
            </a:r>
            <a:r>
              <a:rPr lang="en-US" baseline="0" dirty="0"/>
              <a:t> interviewed a number of adult openly homosexual men in the 60s and found themes in their recalled experiences of development throughout childhood and adolescence. </a:t>
            </a:r>
            <a:endParaRPr lang="en-US" dirty="0"/>
          </a:p>
        </p:txBody>
      </p:sp>
      <p:sp>
        <p:nvSpPr>
          <p:cNvPr id="4" name="Slide Number Placeholder 3"/>
          <p:cNvSpPr>
            <a:spLocks noGrp="1"/>
          </p:cNvSpPr>
          <p:nvPr>
            <p:ph type="sldNum" sz="quarter" idx="10"/>
          </p:nvPr>
        </p:nvSpPr>
        <p:spPr/>
        <p:txBody>
          <a:bodyPr/>
          <a:lstStyle/>
          <a:p>
            <a:fld id="{71FC0090-A88E-4E94-B07F-42180F2DA428}" type="slidenum">
              <a:rPr lang="en-US" smtClean="0"/>
              <a:pPr/>
              <a:t>10</a:t>
            </a:fld>
            <a:endParaRPr lang="en-US"/>
          </a:p>
        </p:txBody>
      </p:sp>
    </p:spTree>
    <p:extLst>
      <p:ext uri="{BB962C8B-B14F-4D97-AF65-F5344CB8AC3E}">
        <p14:creationId xmlns:p14="http://schemas.microsoft.com/office/powerpoint/2010/main" val="3928310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FC0090-A88E-4E94-B07F-42180F2DA42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0" dirty="0"/>
              <a:t>Passing, learning to “hide” one’s true</a:t>
            </a:r>
            <a:r>
              <a:rPr lang="en-US" b="0" baseline="0" dirty="0"/>
              <a:t> identity in an effort to avoid stigmatization, leading to further sensitization to identity related stigma/shame and isolation.</a:t>
            </a:r>
          </a:p>
          <a:p>
            <a:endParaRPr lang="en-US" b="0" dirty="0"/>
          </a:p>
          <a:p>
            <a:r>
              <a:rPr lang="en-US" dirty="0"/>
              <a:t>Early puberty. Inner turmoil and uncertainty regarding ambiguous sexual status. Sense of difference now due to sexual interests. Socially mandated heterosexual identity threatened.  Self esteem falls due to shame and stigma</a:t>
            </a:r>
            <a:r>
              <a:rPr lang="is-IS" dirty="0"/>
              <a:t>…elevated suicide and substance abuse</a:t>
            </a:r>
          </a:p>
          <a:p>
            <a:endParaRPr lang="is-IS" dirty="0"/>
          </a:p>
          <a:p>
            <a:r>
              <a:rPr lang="en-US" dirty="0"/>
              <a:t>“You are not sure who you are. You are confused about what sort of person you are and where your life is going. You ask yourself the question ‘Who Am I?’, ‘Am I a homosexual?’ ‘Am I really a heterosexual?’”</a:t>
            </a:r>
          </a:p>
          <a:p>
            <a:r>
              <a:rPr lang="en-US" dirty="0"/>
              <a:t>__________________________________</a:t>
            </a:r>
          </a:p>
          <a:p>
            <a:endParaRPr lang="en-US" dirty="0"/>
          </a:p>
          <a:p>
            <a:pPr>
              <a:lnSpc>
                <a:spcPct val="80000"/>
              </a:lnSpc>
              <a:defRPr/>
            </a:pPr>
            <a:r>
              <a:rPr lang="en-US" sz="1200" dirty="0"/>
              <a:t>Martin:</a:t>
            </a:r>
            <a:r>
              <a:rPr lang="ja-JP" altLang="en-US" sz="1200" dirty="0">
                <a:latin typeface="Arial"/>
              </a:rPr>
              <a:t>“</a:t>
            </a:r>
            <a:r>
              <a:rPr lang="en-US" sz="1200" dirty="0"/>
              <a:t>Gay youth continue to hide, attempting to pass as heterosexual. This facade results in socialization becoming a process of deception at all levels.</a:t>
            </a:r>
            <a:r>
              <a:rPr lang="ja-JP" altLang="en-US" sz="1200" dirty="0">
                <a:latin typeface="Arial"/>
              </a:rPr>
              <a:t>”</a:t>
            </a:r>
            <a:endParaRPr lang="en-US" altLang="ja-JP" sz="1200" dirty="0">
              <a:latin typeface="Arial"/>
            </a:endParaRPr>
          </a:p>
          <a:p>
            <a:pPr>
              <a:lnSpc>
                <a:spcPct val="80000"/>
              </a:lnSpc>
              <a:defRPr/>
            </a:pPr>
            <a:endParaRPr lang="en-US" sz="1200" dirty="0"/>
          </a:p>
          <a:p>
            <a:pPr>
              <a:lnSpc>
                <a:spcPct val="80000"/>
              </a:lnSpc>
              <a:defRPr/>
            </a:pPr>
            <a:r>
              <a:rPr lang="en-US" sz="1200" dirty="0"/>
              <a:t>Membership in larger peer group is based in a lie. Protective distance from peers/parents. Cannot even look to parents for support.</a:t>
            </a:r>
          </a:p>
          <a:p>
            <a:pPr>
              <a:lnSpc>
                <a:spcPct val="80000"/>
              </a:lnSpc>
              <a:defRPr/>
            </a:pPr>
            <a:endParaRPr lang="en-US" sz="1200" dirty="0"/>
          </a:p>
          <a:p>
            <a:pPr>
              <a:lnSpc>
                <a:spcPct val="80000"/>
              </a:lnSpc>
              <a:defRPr/>
            </a:pPr>
            <a:r>
              <a:rPr lang="en-US" sz="1200" dirty="0"/>
              <a:t>Complicates identity integration- other identities discredited by stigma of sexuality</a:t>
            </a:r>
            <a:r>
              <a:rPr lang="is-IS" sz="1200" dirty="0"/>
              <a:t>…</a:t>
            </a:r>
          </a:p>
          <a:p>
            <a:pPr>
              <a:lnSpc>
                <a:spcPct val="80000"/>
              </a:lnSpc>
              <a:defRPr/>
            </a:pPr>
            <a:endParaRPr lang="en-US" sz="1200" dirty="0"/>
          </a:p>
          <a:p>
            <a:pPr>
              <a:lnSpc>
                <a:spcPct val="80000"/>
              </a:lnSpc>
              <a:defRPr/>
            </a:pPr>
            <a:r>
              <a:rPr lang="en-US" sz="1200" dirty="0"/>
              <a:t>Goffman- developed theories on stigma management, passing, and spoiled identities in the 1950</a:t>
            </a:r>
            <a:r>
              <a:rPr lang="ja-JP" altLang="en-US" sz="1200" dirty="0">
                <a:latin typeface="Arial"/>
              </a:rPr>
              <a:t>’</a:t>
            </a:r>
            <a:r>
              <a:rPr lang="en-US" sz="1200" dirty="0"/>
              <a:t>s:  minorities, FDR….</a:t>
            </a:r>
          </a:p>
          <a:p>
            <a:r>
              <a:rPr lang="en-US" dirty="0"/>
              <a:t>_____________________________________________</a:t>
            </a:r>
          </a:p>
          <a:p>
            <a:endParaRPr lang="en-US" sz="1200" dirty="0"/>
          </a:p>
          <a:p>
            <a:r>
              <a:rPr lang="en-US" sz="1200" dirty="0"/>
              <a:t>Flowers, P. and K. </a:t>
            </a:r>
            <a:r>
              <a:rPr lang="en-US" sz="1200" dirty="0" err="1"/>
              <a:t>Buston</a:t>
            </a:r>
            <a:r>
              <a:rPr lang="en-US" sz="1200" dirty="0"/>
              <a:t>, </a:t>
            </a:r>
            <a:r>
              <a:rPr lang="en-US" sz="1200" i="1" dirty="0"/>
              <a:t>“I was terrified of being different”: exploring gay men's accounts of growing-up in a heterosexist society.</a:t>
            </a:r>
            <a:r>
              <a:rPr lang="en-US" sz="1200" dirty="0"/>
              <a:t> Journal of Adolescence, 2001. </a:t>
            </a:r>
            <a:r>
              <a:rPr lang="en-US" sz="1200" b="1" dirty="0"/>
              <a:t>24</a:t>
            </a:r>
            <a:r>
              <a:rPr lang="en-US" sz="1200" dirty="0"/>
              <a:t>(1): p. 51-65.</a:t>
            </a:r>
          </a:p>
          <a:p>
            <a:endParaRPr lang="en-US" sz="1200" dirty="0"/>
          </a:p>
          <a:p>
            <a:r>
              <a:rPr lang="en-US" sz="1200" dirty="0" err="1"/>
              <a:t>Troiden</a:t>
            </a:r>
            <a:r>
              <a:rPr lang="en-US" sz="1200" dirty="0"/>
              <a:t>, R.R., Becoming homosexual: a model of gay identity acquisition. Psychiatry, 1979. 42(4): p. 362-73.</a:t>
            </a:r>
          </a:p>
          <a:p>
            <a:pPr marL="128016" lvl="1" indent="0">
              <a:buNone/>
            </a:pPr>
            <a:endParaRPr lang="en-US" b="0" dirty="0"/>
          </a:p>
          <a:p>
            <a:r>
              <a:rPr lang="en-US" b="0" dirty="0"/>
              <a:t>Learning to Hide: The Socialization of the Gay Adolescent (From: Feinstein, S.C.; Looney, J.G.; Schwartzberg, A.Z.; and </a:t>
            </a:r>
            <a:r>
              <a:rPr lang="en-US" b="0" dirty="0" err="1"/>
              <a:t>Sororsky</a:t>
            </a:r>
            <a:r>
              <a:rPr lang="en-US" b="0" dirty="0"/>
              <a:t>, A.D., Eds. Adolescent Psychiatry, Developmental and Clinical Studies, Volume X. 1982.</a:t>
            </a:r>
            <a:r>
              <a:rPr lang="en-US" b="0" baseline="0" dirty="0"/>
              <a:t> </a:t>
            </a:r>
            <a:r>
              <a:rPr lang="en-US" b="0" dirty="0"/>
              <a:t>Chicago, IL: The University of Chicago Press)</a:t>
            </a:r>
          </a:p>
        </p:txBody>
      </p:sp>
      <p:sp>
        <p:nvSpPr>
          <p:cNvPr id="4" name="Slide Number Placeholder 3"/>
          <p:cNvSpPr>
            <a:spLocks noGrp="1"/>
          </p:cNvSpPr>
          <p:nvPr>
            <p:ph type="sldNum" sz="quarter" idx="10"/>
          </p:nvPr>
        </p:nvSpPr>
        <p:spPr/>
        <p:txBody>
          <a:bodyPr/>
          <a:lstStyle/>
          <a:p>
            <a:fld id="{71FC0090-A88E-4E94-B07F-42180F2DA42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Rural and minority youth have harder time (role models, double discrimination)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Covering</a:t>
            </a:r>
            <a:r>
              <a:rPr lang="en-US" dirty="0"/>
              <a:t>: </a:t>
            </a:r>
            <a:r>
              <a:rPr lang="en-US" sz="1200" dirty="0">
                <a:latin typeface="Times New Roman" charset="0"/>
                <a:ea typeface="ＭＳ Ｐゴシック" charset="0"/>
              </a:rPr>
              <a:t>Yoshino- Yale law professor</a:t>
            </a:r>
            <a:r>
              <a:rPr lang="ja-JP" altLang="en-US" sz="1200" dirty="0">
                <a:latin typeface="Arial" charset="0"/>
                <a:ea typeface="ＭＳ Ｐゴシック" charset="0"/>
              </a:rPr>
              <a:t>’</a:t>
            </a:r>
            <a:r>
              <a:rPr lang="en-US" altLang="ja-JP" sz="1200" dirty="0">
                <a:latin typeface="Times New Roman" charset="0"/>
                <a:ea typeface="ＭＳ Ｐゴシック" charset="0"/>
              </a:rPr>
              <a:t>s book on Covering builds on work of Goffman and others, examining stigma management techniques used by minorities, including gay professionals who no longer need to pass, but do need to cover</a:t>
            </a:r>
          </a:p>
          <a:p>
            <a:r>
              <a:rPr lang="en-US" sz="1200" dirty="0">
                <a:latin typeface="Times New Roman" charset="0"/>
                <a:ea typeface="ＭＳ Ｐゴシック" charset="0"/>
              </a:rPr>
              <a:t>Ok to be a “homosexual professional”, but not OK to be a “professional homosexual”…</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71FC0090-A88E-4E94-B07F-42180F2DA428}" type="slidenum">
              <a:rPr lang="en-US" smtClean="0"/>
              <a:pPr/>
              <a:t>13</a:t>
            </a:fld>
            <a:endParaRPr lang="en-US"/>
          </a:p>
        </p:txBody>
      </p:sp>
    </p:spTree>
    <p:extLst>
      <p:ext uri="{BB962C8B-B14F-4D97-AF65-F5344CB8AC3E}">
        <p14:creationId xmlns:p14="http://schemas.microsoft.com/office/powerpoint/2010/main" val="579537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Intersectionality</a:t>
            </a:r>
            <a:r>
              <a:rPr lang="en-US" dirty="0"/>
              <a:t>:</a:t>
            </a:r>
            <a:r>
              <a:rPr lang="en-US" baseline="0" dirty="0"/>
              <a:t> An integrated sense of one’s identity incorporating multiple identities including gender, ethnicity, religion, and sexuality.  </a:t>
            </a:r>
          </a:p>
          <a:p>
            <a:endParaRPr lang="en-US" baseline="0" dirty="0"/>
          </a:p>
          <a:p>
            <a:r>
              <a:rPr lang="en-US" dirty="0" err="1"/>
              <a:t>Shahzia</a:t>
            </a:r>
            <a:r>
              <a:rPr lang="en-US" baseline="0" dirty="0"/>
              <a:t> </a:t>
            </a:r>
            <a:r>
              <a:rPr lang="en-US" dirty="0" err="1"/>
              <a:t>Sikander</a:t>
            </a:r>
            <a:r>
              <a:rPr lang="en-US" dirty="0"/>
              <a:t>, a Pakistani</a:t>
            </a:r>
            <a:r>
              <a:rPr lang="en-US" baseline="0" dirty="0"/>
              <a:t> woman, blends elements of both Hindu and Muslim </a:t>
            </a:r>
            <a:r>
              <a:rPr lang="en-US" baseline="0" dirty="0" err="1"/>
              <a:t>iconagraphy</a:t>
            </a:r>
            <a:r>
              <a:rPr lang="en-US" baseline="0" dirty="0"/>
              <a:t> into an image of “a divine circle out of female figures, dots, and hands clutching various types of weapons” that shows “the tensions between the quiet and the chaotic, and horror and beauty.” It borrows elements from Indo-Persian miniature paintings, an art form traditionally made by male artists. Symbolizing the struggle more broadly to reconcile Islam and Hinduism in Pakistan.</a:t>
            </a:r>
            <a:endParaRPr lang="en-US" dirty="0"/>
          </a:p>
        </p:txBody>
      </p:sp>
      <p:sp>
        <p:nvSpPr>
          <p:cNvPr id="4" name="Slide Number Placeholder 3"/>
          <p:cNvSpPr>
            <a:spLocks noGrp="1"/>
          </p:cNvSpPr>
          <p:nvPr>
            <p:ph type="sldNum" sz="quarter" idx="10"/>
          </p:nvPr>
        </p:nvSpPr>
        <p:spPr/>
        <p:txBody>
          <a:bodyPr/>
          <a:lstStyle/>
          <a:p>
            <a:fld id="{71FC0090-A88E-4E94-B07F-42180F2DA428}" type="slidenum">
              <a:rPr lang="en-US" smtClean="0"/>
              <a:pPr/>
              <a:t>14</a:t>
            </a:fld>
            <a:endParaRPr lang="en-US"/>
          </a:p>
        </p:txBody>
      </p:sp>
    </p:spTree>
    <p:extLst>
      <p:ext uri="{BB962C8B-B14F-4D97-AF65-F5344CB8AC3E}">
        <p14:creationId xmlns:p14="http://schemas.microsoft.com/office/powerpoint/2010/main" val="297065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C0090-A88E-4E94-B07F-42180F2DA428}" type="slidenum">
              <a:rPr lang="en-US" smtClean="0"/>
              <a:pPr/>
              <a:t>15</a:t>
            </a:fld>
            <a:endParaRPr lang="en-US"/>
          </a:p>
        </p:txBody>
      </p:sp>
    </p:spTree>
    <p:extLst>
      <p:ext uri="{BB962C8B-B14F-4D97-AF65-F5344CB8AC3E}">
        <p14:creationId xmlns:p14="http://schemas.microsoft.com/office/powerpoint/2010/main" val="3991405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Fritz</a:t>
            </a:r>
            <a:r>
              <a:rPr lang="en-US" baseline="0" dirty="0"/>
              <a:t> Klein (1980s) – multidimensional model of psychosexual development– theory that multiple aspects of sexual orientation and identity can change independently of others over time. Spurred other theorists (Lisa Diamond e.g.) to consider how various subgroups (e.g. lesbians) might develop differently over time.</a:t>
            </a:r>
            <a:endParaRPr lang="en-US" dirty="0"/>
          </a:p>
        </p:txBody>
      </p:sp>
      <p:sp>
        <p:nvSpPr>
          <p:cNvPr id="4" name="Slide Number Placeholder 3"/>
          <p:cNvSpPr>
            <a:spLocks noGrp="1"/>
          </p:cNvSpPr>
          <p:nvPr>
            <p:ph type="sldNum" sz="quarter" idx="10"/>
          </p:nvPr>
        </p:nvSpPr>
        <p:spPr/>
        <p:txBody>
          <a:bodyPr/>
          <a:lstStyle/>
          <a:p>
            <a:fld id="{71FC0090-A88E-4E94-B07F-42180F2DA42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C0090-A88E-4E94-B07F-42180F2DA428}" type="slidenum">
              <a:rPr lang="en-US" smtClean="0"/>
              <a:pPr/>
              <a:t>17</a:t>
            </a:fld>
            <a:endParaRPr lang="en-US"/>
          </a:p>
        </p:txBody>
      </p:sp>
    </p:spTree>
    <p:extLst>
      <p:ext uri="{BB962C8B-B14F-4D97-AF65-F5344CB8AC3E}">
        <p14:creationId xmlns:p14="http://schemas.microsoft.com/office/powerpoint/2010/main" val="1267057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Peter</a:t>
            </a:r>
          </a:p>
        </p:txBody>
      </p:sp>
      <p:sp>
        <p:nvSpPr>
          <p:cNvPr id="4" name="Slide Number Placeholder 3"/>
          <p:cNvSpPr>
            <a:spLocks noGrp="1"/>
          </p:cNvSpPr>
          <p:nvPr>
            <p:ph type="sldNum" sz="quarter" idx="10"/>
          </p:nvPr>
        </p:nvSpPr>
        <p:spPr/>
        <p:txBody>
          <a:bodyPr/>
          <a:lstStyle/>
          <a:p>
            <a:fld id="{71FC0090-A88E-4E94-B07F-42180F2DA428}" type="slidenum">
              <a:rPr lang="en-US" smtClean="0"/>
              <a:pPr/>
              <a:t>18</a:t>
            </a:fld>
            <a:endParaRPr lang="en-US"/>
          </a:p>
        </p:txBody>
      </p:sp>
    </p:spTree>
    <p:extLst>
      <p:ext uri="{BB962C8B-B14F-4D97-AF65-F5344CB8AC3E}">
        <p14:creationId xmlns:p14="http://schemas.microsoft.com/office/powerpoint/2010/main" val="1210793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Minority stress paradigm was developed by </a:t>
            </a:r>
            <a:r>
              <a:rPr lang="en-US" dirty="0" err="1"/>
              <a:t>Ilan</a:t>
            </a:r>
            <a:r>
              <a:rPr lang="en-US" dirty="0"/>
              <a:t> Meyer</a:t>
            </a:r>
            <a:r>
              <a:rPr lang="en-US" baseline="0" dirty="0"/>
              <a:t> (2003) regarding how broad societal forces impact development in sexual minority youth.</a:t>
            </a:r>
            <a:endParaRPr lang="en-US" dirty="0"/>
          </a:p>
        </p:txBody>
      </p:sp>
      <p:sp>
        <p:nvSpPr>
          <p:cNvPr id="4" name="Slide Number Placeholder 3"/>
          <p:cNvSpPr>
            <a:spLocks noGrp="1"/>
          </p:cNvSpPr>
          <p:nvPr>
            <p:ph type="sldNum" sz="quarter" idx="10"/>
          </p:nvPr>
        </p:nvSpPr>
        <p:spPr/>
        <p:txBody>
          <a:bodyPr/>
          <a:lstStyle/>
          <a:p>
            <a:fld id="{71FC0090-A88E-4E94-B07F-42180F2DA42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Purpose</a:t>
            </a:r>
          </a:p>
          <a:p>
            <a:r>
              <a:rPr lang="en-US" baseline="0" dirty="0"/>
              <a:t> -Various developmental trajectories of normal sexuality</a:t>
            </a:r>
          </a:p>
          <a:p>
            <a:r>
              <a:rPr lang="en-US" baseline="0" dirty="0"/>
              <a:t> -Various ways of understanding development of normal sexuality</a:t>
            </a:r>
          </a:p>
          <a:p>
            <a:r>
              <a:rPr lang="en-US" baseline="0" dirty="0"/>
              <a:t> -Brief discussion of developmental challenges facing sexual minority youth</a:t>
            </a:r>
          </a:p>
          <a:p>
            <a:r>
              <a:rPr lang="en-US" baseline="0" dirty="0"/>
              <a:t> - Typical reactions of patients and families around development of a sexual minority identity.</a:t>
            </a:r>
          </a:p>
          <a:p>
            <a:r>
              <a:rPr lang="en-US" baseline="0" dirty="0"/>
              <a:t> - Role of physicians and child development experts to normalize this developmental trajectory, to monitor at-risk youth, and provide reassurance to families.</a:t>
            </a:r>
            <a:endParaRPr lang="en-US" dirty="0"/>
          </a:p>
        </p:txBody>
      </p:sp>
      <p:sp>
        <p:nvSpPr>
          <p:cNvPr id="4" name="Slide Number Placeholder 3"/>
          <p:cNvSpPr>
            <a:spLocks noGrp="1"/>
          </p:cNvSpPr>
          <p:nvPr>
            <p:ph type="sldNum" sz="quarter" idx="10"/>
          </p:nvPr>
        </p:nvSpPr>
        <p:spPr/>
        <p:txBody>
          <a:bodyPr/>
          <a:lstStyle/>
          <a:p>
            <a:fld id="{71FC0090-A88E-4E94-B07F-42180F2DA428}" type="slidenum">
              <a:rPr lang="en-US" smtClean="0"/>
              <a:pPr/>
              <a:t>2</a:t>
            </a:fld>
            <a:endParaRPr lang="en-US"/>
          </a:p>
        </p:txBody>
      </p:sp>
    </p:spTree>
    <p:extLst>
      <p:ext uri="{BB962C8B-B14F-4D97-AF65-F5344CB8AC3E}">
        <p14:creationId xmlns:p14="http://schemas.microsoft.com/office/powerpoint/2010/main" val="3043365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 = 10 528</a:t>
            </a:r>
            <a:r>
              <a:rPr lang="en-US" baseline="0" dirty="0"/>
              <a:t>, ages 13-21, grades 6-12.</a:t>
            </a:r>
          </a:p>
          <a:p>
            <a:r>
              <a:rPr lang="en-US" dirty="0"/>
              <a:t>From executive summary:</a:t>
            </a:r>
          </a:p>
          <a:p>
            <a:r>
              <a:rPr lang="en-US" dirty="0"/>
              <a:t>In 1999, GLSEN identified that little was known about the school experiences of lesbian, gay, bisexual, transgender, and queer (LGBTQ) youth and that LGBTQ youth were nearly absent from national studies of adolescents. We responded to this national need for data by launching the first National School Climate Survey, and we continue to meet this need for current data by conducting the study every two years. Since then, the biennial National School Climate Survey has documented the unique challenges LGBTQ students face and identified interventions that can improve school climate. The survey documents the prevalence of anti-LGBT language and victimization, such as experiences of harassment and assault in school. </a:t>
            </a:r>
          </a:p>
          <a:p>
            <a:r>
              <a:rPr lang="en-US" dirty="0"/>
              <a:t>“Schools nationwide are hostile environments for a distressing number of LGBTQ students, the overwhelming majority of whom routinely hear anti-LGBT language and experience victimization and discrimination at school. As a result, many LGBTQ students avoid school activities or miss school entirely.</a:t>
            </a:r>
          </a:p>
          <a:p>
            <a:endParaRPr lang="en-US" dirty="0"/>
          </a:p>
        </p:txBody>
      </p:sp>
      <p:sp>
        <p:nvSpPr>
          <p:cNvPr id="4" name="Slide Number Placeholder 3"/>
          <p:cNvSpPr>
            <a:spLocks noGrp="1"/>
          </p:cNvSpPr>
          <p:nvPr>
            <p:ph type="sldNum" sz="quarter" idx="10"/>
          </p:nvPr>
        </p:nvSpPr>
        <p:spPr/>
        <p:txBody>
          <a:bodyPr/>
          <a:lstStyle/>
          <a:p>
            <a:fld id="{71FC0090-A88E-4E94-B07F-42180F2DA428}" type="slidenum">
              <a:rPr lang="en-US" smtClean="0"/>
              <a:pPr/>
              <a:t>20</a:t>
            </a:fld>
            <a:endParaRPr lang="en-US"/>
          </a:p>
        </p:txBody>
      </p:sp>
    </p:spTree>
    <p:extLst>
      <p:ext uri="{BB962C8B-B14F-4D97-AF65-F5344CB8AC3E}">
        <p14:creationId xmlns:p14="http://schemas.microsoft.com/office/powerpoint/2010/main" val="3879460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IOM Ground-breaking Monograph: </a:t>
            </a:r>
          </a:p>
          <a:p>
            <a:r>
              <a:rPr lang="en-US" sz="1200" dirty="0"/>
              <a:t>Institute of Medicine, </a:t>
            </a:r>
            <a:r>
              <a:rPr lang="en-US" sz="1200" i="1" dirty="0"/>
              <a:t>The National Academies Collection: Reports funded by National Institutes of Health</a:t>
            </a:r>
            <a:r>
              <a:rPr lang="en-US" sz="1200" dirty="0"/>
              <a:t>, in </a:t>
            </a:r>
            <a:r>
              <a:rPr lang="en-US" sz="1200" i="1" dirty="0"/>
              <a:t>The Health of Lesbian, Gay, Bisexual, and Transgender People: Building a Foundation for Better Understanding</a:t>
            </a:r>
            <a:r>
              <a:rPr lang="en-US" sz="1200" dirty="0"/>
              <a:t>. 2011, National Academies Press (US) National Academy of Sciences.: Washington (DC).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a:defRPr/>
            </a:pPr>
            <a:r>
              <a:rPr lang="en-US" sz="1200" dirty="0"/>
              <a:t>Sizable literature noting elevated risk taking and poorer health status among youth who have same sex attractions, experience same-sex sexual relationships, and/or identify as LGBT.</a:t>
            </a:r>
          </a:p>
          <a:p>
            <a:pPr>
              <a:defRPr/>
            </a:pPr>
            <a:endParaRPr lang="en-US" sz="1200" dirty="0"/>
          </a:p>
          <a:p>
            <a:pPr>
              <a:defRPr/>
            </a:pPr>
            <a:r>
              <a:rPr lang="en-US" sz="1200" dirty="0"/>
              <a:t>Important contributors: stigma, harassment, victimization, witnessing/perpetrating violence.</a:t>
            </a:r>
          </a:p>
          <a:p>
            <a:pPr>
              <a:defRPr/>
            </a:pPr>
            <a:endParaRPr lang="en-US" sz="1200" dirty="0"/>
          </a:p>
          <a:p>
            <a:pPr>
              <a:defRPr/>
            </a:pPr>
            <a:r>
              <a:rPr lang="en-US" sz="1200" dirty="0" err="1"/>
              <a:t>Remafedi</a:t>
            </a:r>
            <a:r>
              <a:rPr lang="en-US" sz="1200" dirty="0"/>
              <a:t> </a:t>
            </a:r>
            <a:r>
              <a:rPr lang="ja-JP" altLang="en-US" sz="1200" dirty="0">
                <a:latin typeface="Arial"/>
              </a:rPr>
              <a:t>‘</a:t>
            </a:r>
            <a:r>
              <a:rPr lang="en-US" sz="1200" dirty="0"/>
              <a:t>91: 36,741 MN students grades 7-12.  LGB have increased risk.  Highest risk: effeminate boys, and boys who identify at earlier ages.</a:t>
            </a:r>
          </a:p>
          <a:p>
            <a:pPr>
              <a:defRPr/>
            </a:pPr>
            <a:endParaRPr lang="en-US" sz="1200" dirty="0"/>
          </a:p>
          <a:p>
            <a:pPr>
              <a:defRPr/>
            </a:pPr>
            <a:r>
              <a:rPr lang="en-US" sz="1200" dirty="0" err="1"/>
              <a:t>Savin</a:t>
            </a:r>
            <a:r>
              <a:rPr lang="en-US" sz="1200" dirty="0"/>
              <a:t> Williams: Unclear if those who come out earlier have more conflicts, or are less well equipped to handle the pressure- so coming out does not always lead to better mental health.</a:t>
            </a:r>
          </a:p>
          <a:p>
            <a:pPr>
              <a:defRPr/>
            </a:pPr>
            <a:endParaRPr lang="en-US" sz="1200" dirty="0"/>
          </a:p>
          <a:p>
            <a:pPr>
              <a:defRPr/>
            </a:pPr>
            <a:r>
              <a:rPr lang="en-US" sz="1200" dirty="0"/>
              <a:t>Add Health Study : 12,000 youth studied by Russell and Joyner:  </a:t>
            </a:r>
            <a:r>
              <a:rPr lang="ja-JP" altLang="en-US" sz="1200" dirty="0">
                <a:latin typeface="Arial"/>
              </a:rPr>
              <a:t>“</a:t>
            </a:r>
            <a:r>
              <a:rPr lang="en-US" sz="1200" dirty="0"/>
              <a:t>regardless of age and family background more likely than peers to report suicidal thoughts</a:t>
            </a:r>
            <a:r>
              <a:rPr lang="ja-JP" altLang="en-US" sz="1200" dirty="0">
                <a:latin typeface="Arial"/>
              </a:rPr>
              <a:t>”</a:t>
            </a:r>
            <a:r>
              <a:rPr lang="en-US" sz="1200" dirty="0"/>
              <a:t>.</a:t>
            </a:r>
          </a:p>
          <a:p>
            <a:pPr>
              <a:defRPr/>
            </a:pPr>
            <a:endParaRPr lang="en-US" sz="1200" dirty="0"/>
          </a:p>
          <a:p>
            <a:pPr>
              <a:defRPr/>
            </a:pPr>
            <a:r>
              <a:rPr lang="en-US" dirty="0">
                <a:effectLst/>
              </a:rPr>
              <a:t>YRBS 2015. First survey to</a:t>
            </a:r>
            <a:r>
              <a:rPr lang="en-US" baseline="0" dirty="0">
                <a:effectLst/>
              </a:rPr>
              <a:t> include questions on sexual identity. </a:t>
            </a:r>
            <a:r>
              <a:rPr lang="en-US" dirty="0">
                <a:effectLst/>
              </a:rPr>
              <a:t>“Nations are judged by the health and well-being of their children,” said Dr. Jonathan </a:t>
            </a:r>
            <a:r>
              <a:rPr lang="en-US" dirty="0" err="1">
                <a:effectLst/>
              </a:rPr>
              <a:t>Mermin</a:t>
            </a:r>
            <a:r>
              <a:rPr lang="en-US" dirty="0">
                <a:effectLst/>
              </a:rPr>
              <a:t>, who is the director of the </a:t>
            </a:r>
            <a:r>
              <a:rPr lang="en-US" dirty="0">
                <a:effectLst/>
                <a:hlinkClick r:id="rId3"/>
              </a:rPr>
              <a:t>National Center for HIV/AIDS, Viral Hepatitis, STD, and TB Prevention</a:t>
            </a:r>
            <a:r>
              <a:rPr lang="en-US" dirty="0">
                <a:effectLst/>
              </a:rPr>
              <a:t> at the C.D.C. “Many would find these levels of physical and sexual violence unacceptable and something we should act on quickly.” … While the figures paint a portrait of loneliness and discrimination that is longstanding and sadly familiar, they are important because they now establish a national databank. [“Gay and Lesbian</a:t>
            </a:r>
            <a:r>
              <a:rPr lang="en-US" baseline="0" dirty="0">
                <a:effectLst/>
              </a:rPr>
              <a:t> High school Students Report ‘Heartbreaking’ Levels of Violence.” J Hoffman, 8/11/16, NYT]</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71FC0090-A88E-4E94-B07F-42180F2DA42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a:t>Legalization</a:t>
            </a:r>
            <a:r>
              <a:rPr lang="pt-BR" baseline="0" dirty="0"/>
              <a:t> of same-sex marriage in a state was associated with a relative risk reduction in suicide attempts for ALL students, and a more significant relative risk reduction of 14% for sexual minority students. This demonstrates how social acceptance and reduction in stigma for sexual minorities affects the mental health of individual youths.</a:t>
            </a:r>
            <a:endParaRPr lang="pt-BR" dirty="0"/>
          </a:p>
          <a:p>
            <a:endParaRPr lang="pt-BR" dirty="0"/>
          </a:p>
          <a:p>
            <a:r>
              <a:rPr lang="pt-BR" dirty="0"/>
              <a:t>Raifman J, Moscoe E, and</a:t>
            </a:r>
            <a:r>
              <a:rPr lang="pt-BR" baseline="0" dirty="0"/>
              <a:t> </a:t>
            </a:r>
            <a:r>
              <a:rPr lang="pt-BR" dirty="0"/>
              <a:t>SB Austin.</a:t>
            </a:r>
            <a:r>
              <a:rPr lang="pt-BR" baseline="0" dirty="0"/>
              <a:t> </a:t>
            </a:r>
            <a:r>
              <a:rPr lang="pt-BR" i="1" baseline="0" dirty="0"/>
              <a:t>Difference-in-differences analysis of the association between state same-sex marriage policies and adolescent suicide attempts.</a:t>
            </a:r>
            <a:endParaRPr lang="pt-BR" dirty="0"/>
          </a:p>
          <a:p>
            <a:r>
              <a:rPr lang="pt-BR" dirty="0"/>
              <a:t>JAMA Pediatr. 2017;171(4):350-356. doi:10.1001/jamapediatrics.2016.4529</a:t>
            </a:r>
          </a:p>
          <a:p>
            <a:endParaRPr lang="pt-BR" dirty="0"/>
          </a:p>
          <a:p>
            <a:endParaRPr lang="en-US" dirty="0"/>
          </a:p>
        </p:txBody>
      </p:sp>
      <p:sp>
        <p:nvSpPr>
          <p:cNvPr id="4" name="Slide Number Placeholder 3"/>
          <p:cNvSpPr>
            <a:spLocks noGrp="1"/>
          </p:cNvSpPr>
          <p:nvPr>
            <p:ph type="sldNum" sz="quarter" idx="10"/>
          </p:nvPr>
        </p:nvSpPr>
        <p:spPr/>
        <p:txBody>
          <a:bodyPr/>
          <a:lstStyle/>
          <a:p>
            <a:fld id="{71FC0090-A88E-4E94-B07F-42180F2DA42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Taken from new  chapter on Gay Fatherhood with Tam </a:t>
            </a:r>
            <a:r>
              <a:rPr lang="en-US" b="1" baseline="0" dirty="0" err="1"/>
              <a:t>Woodrum</a:t>
            </a:r>
            <a:r>
              <a:rPr lang="en-US" b="1" baseline="0" dirty="0"/>
              <a:t>  </a:t>
            </a:r>
          </a:p>
          <a:p>
            <a:r>
              <a:rPr lang="en-US" baseline="0" dirty="0"/>
              <a:t>Obergefell v. Hodges Supreme Court Decision: Cincinnati man at the center of this historic decision was a guest at President Obama's final State of the Union speech. Obergefell married his partner of 20 years John Arthur in 2013- flying to Maryland where marriage was legal for a 7.5 minute ceremony on the tarmac. Arthur was in the final stages of ALS, and his aunt performed the ceremony on the plane. </a:t>
            </a:r>
          </a:p>
          <a:p>
            <a:endParaRPr lang="en-US" baseline="0" dirty="0"/>
          </a:p>
          <a:p>
            <a:r>
              <a:rPr lang="en-US" baseline="0" dirty="0"/>
              <a:t>The Supreme Court acknowledged that the long history of discrimination against same sex couples could no longer be justified in the face of advances in our understanding of sexuality as an immutable characteristic.  Times have changed!!!!  Growing up in Bismarck, ND, I never thought folks like me could get married to other men, have kids, etc….The US Army is now led by an openly Gay Man! The military has ended “Don</a:t>
            </a:r>
            <a:r>
              <a:rPr lang="fr-FR" baseline="0" dirty="0"/>
              <a:t>’</a:t>
            </a:r>
            <a:r>
              <a:rPr lang="en-US" baseline="0" dirty="0"/>
              <a:t>t ask don</a:t>
            </a:r>
            <a:r>
              <a:rPr lang="fr-FR" baseline="0" dirty="0"/>
              <a:t>’</a:t>
            </a:r>
            <a:r>
              <a:rPr lang="en-US" baseline="0" dirty="0"/>
              <a:t>t tell” and did not fall apart in spite of dire warnings….and now is accepting trans men and women…</a:t>
            </a:r>
          </a:p>
          <a:p>
            <a:endParaRPr lang="en-US" baseline="0" dirty="0"/>
          </a:p>
          <a:p>
            <a:pPr defTabSz="457175">
              <a:defRPr/>
            </a:pPr>
            <a:r>
              <a:rPr lang="en-US" dirty="0"/>
              <a:t>Stigma from legally sanctioned discrimination can linger long after legal reform because it is entrenched throughout the culture and enacted across a variety of personal interactions with state and federal agencies (Goldberg et al., 2014). Even as laws change, the “</a:t>
            </a:r>
            <a:r>
              <a:rPr lang="en-US" dirty="0" err="1"/>
              <a:t>heteronormativity</a:t>
            </a:r>
            <a:r>
              <a:rPr lang="en-US" dirty="0"/>
              <a:t>” remains the de-facto standard of “normal” or, as one author describes, “[t]he entrance card to being a parent within established legal systems” (Lev, 2010, p. 347).</a:t>
            </a:r>
          </a:p>
          <a:p>
            <a:endParaRPr lang="en-US" baseline="0" dirty="0"/>
          </a:p>
          <a:p>
            <a:endParaRPr lang="en-US"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F7BD48DC-694E-A340-B495-D0BF79C4FBE8}" type="slidenum">
              <a:rPr lang="en-US" smtClean="0"/>
              <a:t>23</a:t>
            </a:fld>
            <a:endParaRPr lang="en-US"/>
          </a:p>
        </p:txBody>
      </p:sp>
    </p:spTree>
    <p:extLst>
      <p:ext uri="{BB962C8B-B14F-4D97-AF65-F5344CB8AC3E}">
        <p14:creationId xmlns:p14="http://schemas.microsoft.com/office/powerpoint/2010/main" val="641413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And Tango Makes Three </a:t>
            </a:r>
            <a:r>
              <a:rPr lang="en-US" dirty="0"/>
              <a:t>is a 2005 children's book written by Peter Parnell and Justin Richardson and illustrated by Henry Cole. </a:t>
            </a:r>
            <a:r>
              <a:rPr lang="en-US" baseline="0" dirty="0"/>
              <a:t>The book is based on the story of Roy and Silo, two male chinstrap penguins in New York's Central Park Zoo. Roy and Silo were observed performing behaviors typically seen in penguin couples, such as bowing to one another. Roy and Silo made a nest together, and seemed to be trying to hatch a rock that resembled an egg. When zookeepers realized that these two males had formed a couple, they gave them an egg to hatch. This egg was obtained from a male-female penguin couple, named Betty and </a:t>
            </a:r>
            <a:r>
              <a:rPr lang="en-US" baseline="0" dirty="0" err="1"/>
              <a:t>Porkey</a:t>
            </a:r>
            <a:r>
              <a:rPr lang="en-US" baseline="0" dirty="0"/>
              <a:t>, who had two eggs and could not care for both at once. Roy and Silo took turns sitting on the egg, and eventually it hatched. The female chick was named "Tango" by the zookeepers. </a:t>
            </a:r>
          </a:p>
          <a:p>
            <a:endParaRPr lang="en-US" baseline="0" dirty="0"/>
          </a:p>
          <a:p>
            <a:r>
              <a:rPr lang="en-US" dirty="0"/>
              <a:t>The book has won many awards but also been at the center of numerous censorship and culture war debates on same-sex marriage, adoption, and homosexuality in animals. The American Library Association reports that </a:t>
            </a:r>
            <a:r>
              <a:rPr lang="en-US" i="1" dirty="0"/>
              <a:t>And Tango Makes Three</a:t>
            </a:r>
            <a:r>
              <a:rPr lang="en-US" dirty="0"/>
              <a:t> was the most challenged book of 2006 to 2010, except for 2009 when it was the second most challenged. The book is listed on the "15 Most Controversial Picture Books" because of the controversy surrounding the popular children's book. A school librarian in Massachusetts feared losing her job after introducing the book to students.</a:t>
            </a:r>
          </a:p>
          <a:p>
            <a:endParaRPr lang="en-US" dirty="0"/>
          </a:p>
          <a:p>
            <a:r>
              <a:rPr lang="en-US" dirty="0"/>
              <a:t>In Ankeny, Iowa parents at the local elementary school asked in 2008 that this book be placed in a restricted section of the library so only parents could check it out. The school district's lawyer argued that such a decision, if challenged, would likely not hold up in court. PEN America and the American Library Association sent letters urging the board to preserve students' access to Tango. On 12/15/08 the Ankeny school board voted 6 to 1 to keep the book in general circulation.   [Wikipedia]</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7BD48DC-694E-A340-B495-D0BF79C4FBE8}" type="slidenum">
              <a:rPr lang="en-US" smtClean="0"/>
              <a:t>24</a:t>
            </a:fld>
            <a:endParaRPr lang="en-US"/>
          </a:p>
        </p:txBody>
      </p:sp>
    </p:spTree>
    <p:extLst>
      <p:ext uri="{BB962C8B-B14F-4D97-AF65-F5344CB8AC3E}">
        <p14:creationId xmlns:p14="http://schemas.microsoft.com/office/powerpoint/2010/main" val="3071941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Internalized</a:t>
            </a:r>
            <a:r>
              <a:rPr lang="en-US" baseline="0" dirty="0"/>
              <a:t> homophobia as Minority stress.</a:t>
            </a:r>
          </a:p>
          <a:p>
            <a:endParaRPr lang="en-US" baseline="0" dirty="0"/>
          </a:p>
          <a:p>
            <a:r>
              <a:rPr lang="en-US" baseline="0" dirty="0"/>
              <a:t>“Passing” versus “covering”</a:t>
            </a:r>
            <a:endParaRPr lang="en-US" dirty="0"/>
          </a:p>
        </p:txBody>
      </p:sp>
      <p:sp>
        <p:nvSpPr>
          <p:cNvPr id="4" name="Slide Number Placeholder 3"/>
          <p:cNvSpPr>
            <a:spLocks noGrp="1"/>
          </p:cNvSpPr>
          <p:nvPr>
            <p:ph type="sldNum" sz="quarter" idx="10"/>
          </p:nvPr>
        </p:nvSpPr>
        <p:spPr/>
        <p:txBody>
          <a:bodyPr/>
          <a:lstStyle/>
          <a:p>
            <a:fld id="{71FC0090-A88E-4E94-B07F-42180F2DA428}" type="slidenum">
              <a:rPr lang="en-US" smtClean="0"/>
              <a:pPr/>
              <a:t>26</a:t>
            </a:fld>
            <a:endParaRPr lang="en-US"/>
          </a:p>
        </p:txBody>
      </p:sp>
    </p:spTree>
    <p:extLst>
      <p:ext uri="{BB962C8B-B14F-4D97-AF65-F5344CB8AC3E}">
        <p14:creationId xmlns:p14="http://schemas.microsoft.com/office/powerpoint/2010/main" val="987304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Society typically prepares</a:t>
            </a:r>
            <a:r>
              <a:rPr lang="en-US" baseline="0" dirty="0"/>
              <a:t> parents for handling circumstances that might arise – but not typically for this.</a:t>
            </a:r>
          </a:p>
          <a:p>
            <a:r>
              <a:rPr lang="en-US" baseline="0" dirty="0"/>
              <a:t>Parents have their own fantasies about what their children’s future will look like, typically around the heterosexual paradigm.</a:t>
            </a:r>
          </a:p>
          <a:p>
            <a:r>
              <a:rPr lang="en-US" baseline="0" dirty="0"/>
              <a:t>Important to notice that some of the fears families have may be exaggerated and catastrophic. These might be amenable to intervention.</a:t>
            </a:r>
          </a:p>
        </p:txBody>
      </p:sp>
      <p:sp>
        <p:nvSpPr>
          <p:cNvPr id="4" name="Slide Number Placeholder 3"/>
          <p:cNvSpPr>
            <a:spLocks noGrp="1"/>
          </p:cNvSpPr>
          <p:nvPr>
            <p:ph type="sldNum" sz="quarter" idx="10"/>
          </p:nvPr>
        </p:nvSpPr>
        <p:spPr/>
        <p:txBody>
          <a:bodyPr/>
          <a:lstStyle/>
          <a:p>
            <a:fld id="{71FC0090-A88E-4E94-B07F-42180F2DA428}" type="slidenum">
              <a:rPr lang="en-US" smtClean="0"/>
              <a:pPr/>
              <a:t>28</a:t>
            </a:fld>
            <a:endParaRPr lang="en-US"/>
          </a:p>
        </p:txBody>
      </p:sp>
    </p:spTree>
    <p:extLst>
      <p:ext uri="{BB962C8B-B14F-4D97-AF65-F5344CB8AC3E}">
        <p14:creationId xmlns:p14="http://schemas.microsoft.com/office/powerpoint/2010/main" val="10980035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t>
            </a:r>
            <a:r>
              <a:rPr lang="en-US" dirty="0"/>
              <a:t>The Course of Gay and Lesbian Lives- social and psychoanalytic perspectives. U Chicago Press 2000]</a:t>
            </a:r>
          </a:p>
        </p:txBody>
      </p:sp>
      <p:sp>
        <p:nvSpPr>
          <p:cNvPr id="4" name="Slide Number Placeholder 3"/>
          <p:cNvSpPr>
            <a:spLocks noGrp="1"/>
          </p:cNvSpPr>
          <p:nvPr>
            <p:ph type="sldNum" sz="quarter" idx="10"/>
          </p:nvPr>
        </p:nvSpPr>
        <p:spPr/>
        <p:txBody>
          <a:bodyPr/>
          <a:lstStyle/>
          <a:p>
            <a:fld id="{71FC0090-A88E-4E94-B07F-42180F2DA428}" type="slidenum">
              <a:rPr lang="en-US" smtClean="0"/>
              <a:pPr/>
              <a:t>29</a:t>
            </a:fld>
            <a:endParaRPr lang="en-US"/>
          </a:p>
        </p:txBody>
      </p:sp>
    </p:spTree>
    <p:extLst>
      <p:ext uri="{BB962C8B-B14F-4D97-AF65-F5344CB8AC3E}">
        <p14:creationId xmlns:p14="http://schemas.microsoft.com/office/powerpoint/2010/main" val="18607230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FC0090-A88E-4E94-B07F-42180F2DA428}" type="slidenum">
              <a:rPr lang="en-US" smtClean="0"/>
              <a:pPr/>
              <a:t>30</a:t>
            </a:fld>
            <a:endParaRPr lang="en-US"/>
          </a:p>
        </p:txBody>
      </p:sp>
    </p:spTree>
    <p:extLst>
      <p:ext uri="{BB962C8B-B14F-4D97-AF65-F5344CB8AC3E}">
        <p14:creationId xmlns:p14="http://schemas.microsoft.com/office/powerpoint/2010/main" val="28701450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FC0090-A88E-4E94-B07F-42180F2DA428}"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discussion of</a:t>
            </a:r>
            <a:r>
              <a:rPr lang="en-US" baseline="0" dirty="0"/>
              <a:t> modern sexual minority youth is a different conversation than would have occurred 20 years ago. Over the past few decades, the drive for community among sexual minorities, which led many to self-identify in somewhat limited constructs in order to find support and role models, has given way to a new generation of sexual minority youth who prize individuality, creativity, and non-conformity. Mass communications and the Internet has allowed people who would likely have been excluded from the more rigid categorizations of previous generations, to explore sexual identities outside of these limited constructs.</a:t>
            </a:r>
            <a:endParaRPr lang="en-US" dirty="0"/>
          </a:p>
        </p:txBody>
      </p:sp>
      <p:sp>
        <p:nvSpPr>
          <p:cNvPr id="4" name="Slide Number Placeholder 3"/>
          <p:cNvSpPr>
            <a:spLocks noGrp="1"/>
          </p:cNvSpPr>
          <p:nvPr>
            <p:ph type="sldNum" sz="quarter" idx="10"/>
          </p:nvPr>
        </p:nvSpPr>
        <p:spPr/>
        <p:txBody>
          <a:bodyPr/>
          <a:lstStyle/>
          <a:p>
            <a:fld id="{71FC0090-A88E-4E94-B07F-42180F2DA428}" type="slidenum">
              <a:rPr lang="en-US" smtClean="0"/>
              <a:pPr/>
              <a:t>3</a:t>
            </a:fld>
            <a:endParaRPr lang="en-US"/>
          </a:p>
        </p:txBody>
      </p:sp>
    </p:spTree>
    <p:extLst>
      <p:ext uri="{BB962C8B-B14F-4D97-AF65-F5344CB8AC3E}">
        <p14:creationId xmlns:p14="http://schemas.microsoft.com/office/powerpoint/2010/main" val="18038213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Lewis 16 draft, shortly before conclusion</a:t>
            </a:r>
          </a:p>
        </p:txBody>
      </p:sp>
      <p:sp>
        <p:nvSpPr>
          <p:cNvPr id="4" name="Slide Number Placeholder 3"/>
          <p:cNvSpPr>
            <a:spLocks noGrp="1"/>
          </p:cNvSpPr>
          <p:nvPr>
            <p:ph type="sldNum" sz="quarter" idx="10"/>
          </p:nvPr>
        </p:nvSpPr>
        <p:spPr/>
        <p:txBody>
          <a:bodyPr/>
          <a:lstStyle/>
          <a:p>
            <a:fld id="{71FC0090-A88E-4E94-B07F-42180F2DA428}" type="slidenum">
              <a:rPr lang="en-US" smtClean="0"/>
              <a:pPr/>
              <a:t>33</a:t>
            </a:fld>
            <a:endParaRPr lang="en-US"/>
          </a:p>
        </p:txBody>
      </p:sp>
    </p:spTree>
    <p:extLst>
      <p:ext uri="{BB962C8B-B14F-4D97-AF65-F5344CB8AC3E}">
        <p14:creationId xmlns:p14="http://schemas.microsoft.com/office/powerpoint/2010/main" val="15761417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GLOW:</a:t>
            </a:r>
            <a:r>
              <a:rPr lang="en-US" baseline="0" dirty="0"/>
              <a:t>  Gay, Lesbian, or Whatever</a:t>
            </a:r>
            <a:endParaRPr lang="en-US" dirty="0"/>
          </a:p>
        </p:txBody>
      </p:sp>
      <p:sp>
        <p:nvSpPr>
          <p:cNvPr id="4" name="Slide Number Placeholder 3"/>
          <p:cNvSpPr>
            <a:spLocks noGrp="1"/>
          </p:cNvSpPr>
          <p:nvPr>
            <p:ph type="sldNum" sz="quarter" idx="10"/>
          </p:nvPr>
        </p:nvSpPr>
        <p:spPr/>
        <p:txBody>
          <a:bodyPr/>
          <a:lstStyle/>
          <a:p>
            <a:fld id="{71FC0090-A88E-4E94-B07F-42180F2DA428}" type="slidenum">
              <a:rPr lang="en-US" smtClean="0"/>
              <a:pPr/>
              <a:t>34</a:t>
            </a:fld>
            <a:endParaRPr lang="en-US"/>
          </a:p>
        </p:txBody>
      </p:sp>
    </p:spTree>
    <p:extLst>
      <p:ext uri="{BB962C8B-B14F-4D97-AF65-F5344CB8AC3E}">
        <p14:creationId xmlns:p14="http://schemas.microsoft.com/office/powerpoint/2010/main" val="1202273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Definitions</a:t>
            </a:r>
            <a:r>
              <a:rPr lang="en-US" baseline="0" dirty="0"/>
              <a:t> of gender and sexuality.</a:t>
            </a:r>
          </a:p>
          <a:p>
            <a:r>
              <a:rPr lang="en-US" baseline="0" dirty="0"/>
              <a:t>Focus today on the latter 2 definitions, though will reference gender non-conformity (non-conforming ‘gender expression’) in relation to later non-heterosexual orientation / identity.</a:t>
            </a:r>
          </a:p>
          <a:p>
            <a:endParaRPr lang="en-US" baseline="0" dirty="0"/>
          </a:p>
        </p:txBody>
      </p:sp>
      <p:sp>
        <p:nvSpPr>
          <p:cNvPr id="4" name="Slide Number Placeholder 3"/>
          <p:cNvSpPr>
            <a:spLocks noGrp="1"/>
          </p:cNvSpPr>
          <p:nvPr>
            <p:ph type="sldNum" sz="quarter" idx="10"/>
          </p:nvPr>
        </p:nvSpPr>
        <p:spPr/>
        <p:txBody>
          <a:bodyPr/>
          <a:lstStyle/>
          <a:p>
            <a:fld id="{71FC0090-A88E-4E94-B07F-42180F2DA42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None/>
            </a:pPr>
            <a:r>
              <a:rPr lang="en-US" dirty="0"/>
              <a:t>Variation</a:t>
            </a:r>
            <a:r>
              <a:rPr lang="en-US" baseline="0" dirty="0"/>
              <a:t> – key to evolutionary process</a:t>
            </a:r>
          </a:p>
          <a:p>
            <a:pPr marL="685800" lvl="1" indent="-228600">
              <a:buNone/>
            </a:pPr>
            <a:r>
              <a:rPr lang="en-US" baseline="0" dirty="0"/>
              <a:t>	</a:t>
            </a:r>
            <a:r>
              <a:rPr lang="en-US" baseline="0" dirty="0" err="1"/>
              <a:t>Angelwing</a:t>
            </a:r>
            <a:r>
              <a:rPr lang="en-US" baseline="0" dirty="0"/>
              <a:t> shell color- fitness related to predator/</a:t>
            </a:r>
            <a:r>
              <a:rPr lang="en-US" baseline="0" dirty="0" err="1"/>
              <a:t>camoflauge</a:t>
            </a:r>
            <a:endParaRPr lang="en-US" baseline="0" dirty="0"/>
          </a:p>
          <a:p>
            <a:pPr marL="685800" lvl="1" indent="-228600">
              <a:buNone/>
            </a:pPr>
            <a:r>
              <a:rPr lang="en-US" baseline="0" dirty="0"/>
              <a:t>	Darwin’s finches (Peter and Rosemary Grant/Princeton)- fitness related to beak size; </a:t>
            </a:r>
            <a:r>
              <a:rPr lang="en-US" i="1" baseline="0" dirty="0"/>
              <a:t>The Beak of the Finch</a:t>
            </a:r>
            <a:r>
              <a:rPr lang="en-US" i="0" baseline="0" dirty="0"/>
              <a:t> (1995) by </a:t>
            </a:r>
            <a:r>
              <a:rPr lang="en-US" i="0" baseline="0" dirty="0" err="1"/>
              <a:t>Johnathan</a:t>
            </a:r>
            <a:r>
              <a:rPr lang="en-US" i="0" baseline="0" dirty="0"/>
              <a:t> Weiner (won 1995 Pulitzer Prize)</a:t>
            </a:r>
            <a:endParaRPr lang="en-US" baseline="0" dirty="0"/>
          </a:p>
          <a:p>
            <a:pPr marL="685800" lvl="1" indent="-228600">
              <a:buNone/>
            </a:pPr>
            <a:r>
              <a:rPr lang="en-US" baseline="0" dirty="0"/>
              <a:t>	Sexuality- homosexuality originally hypothesized to grant evolutionary fitness due to assistance with rearing relative’s (sharing genetic material) offspring or “opportunistic” mating with opposite sex partners… but with no clear evidence for these theories in nature.  More recent data suggest that in a set of Australian twins, evolutionary advantage of homosexual twins over the heterosexual twin due to associated heritable sexual behavior (</a:t>
            </a:r>
            <a:r>
              <a:rPr lang="fr-FR" sz="1200" kern="1200" dirty="0" err="1">
                <a:solidFill>
                  <a:schemeClr val="tx1"/>
                </a:solidFill>
                <a:latin typeface="+mn-lt"/>
                <a:ea typeface="+mn-ea"/>
                <a:cs typeface="+mn-cs"/>
              </a:rPr>
              <a:t>Burri</a:t>
            </a:r>
            <a:r>
              <a:rPr lang="fr-FR" sz="1200" kern="1200" dirty="0">
                <a:solidFill>
                  <a:schemeClr val="tx1"/>
                </a:solidFill>
                <a:latin typeface="+mn-lt"/>
                <a:ea typeface="+mn-ea"/>
                <a:cs typeface="+mn-cs"/>
              </a:rPr>
              <a:t>, A., T. </a:t>
            </a:r>
            <a:r>
              <a:rPr lang="fr-FR" sz="1200" kern="1200" dirty="0" err="1">
                <a:solidFill>
                  <a:schemeClr val="tx1"/>
                </a:solidFill>
                <a:latin typeface="+mn-lt"/>
                <a:ea typeface="+mn-ea"/>
                <a:cs typeface="+mn-cs"/>
              </a:rPr>
              <a:t>Spector</a:t>
            </a:r>
            <a:r>
              <a:rPr lang="fr-FR" sz="1200" kern="1200" dirty="0">
                <a:solidFill>
                  <a:schemeClr val="tx1"/>
                </a:solidFill>
                <a:latin typeface="+mn-lt"/>
                <a:ea typeface="+mn-ea"/>
                <a:cs typeface="+mn-cs"/>
              </a:rPr>
              <a:t>, and Q. Rahman, </a:t>
            </a:r>
            <a:r>
              <a:rPr lang="fr-FR" sz="1200" i="1" kern="1200" dirty="0">
                <a:solidFill>
                  <a:schemeClr val="tx1"/>
                </a:solidFill>
                <a:latin typeface="+mn-lt"/>
                <a:ea typeface="+mn-ea"/>
                <a:cs typeface="+mn-cs"/>
              </a:rPr>
              <a:t>Common </a:t>
            </a:r>
            <a:r>
              <a:rPr lang="fr-FR" sz="1200" i="1" kern="1200" dirty="0" err="1">
                <a:solidFill>
                  <a:schemeClr val="tx1"/>
                </a:solidFill>
                <a:latin typeface="+mn-lt"/>
                <a:ea typeface="+mn-ea"/>
                <a:cs typeface="+mn-cs"/>
              </a:rPr>
              <a:t>genetic</a:t>
            </a:r>
            <a:r>
              <a:rPr lang="fr-FR" sz="1200" i="1" kern="1200" dirty="0">
                <a:solidFill>
                  <a:schemeClr val="tx1"/>
                </a:solidFill>
                <a:latin typeface="+mn-lt"/>
                <a:ea typeface="+mn-ea"/>
                <a:cs typeface="+mn-cs"/>
              </a:rPr>
              <a:t> </a:t>
            </a:r>
            <a:r>
              <a:rPr lang="fr-FR" sz="1200" i="1" kern="1200" dirty="0" err="1">
                <a:solidFill>
                  <a:schemeClr val="tx1"/>
                </a:solidFill>
                <a:latin typeface="+mn-lt"/>
                <a:ea typeface="+mn-ea"/>
                <a:cs typeface="+mn-cs"/>
              </a:rPr>
              <a:t>factors</a:t>
            </a:r>
            <a:r>
              <a:rPr lang="fr-FR" sz="1200" i="1" kern="1200" dirty="0">
                <a:solidFill>
                  <a:schemeClr val="tx1"/>
                </a:solidFill>
                <a:latin typeface="+mn-lt"/>
                <a:ea typeface="+mn-ea"/>
                <a:cs typeface="+mn-cs"/>
              </a:rPr>
              <a:t> </a:t>
            </a:r>
            <a:r>
              <a:rPr lang="fr-FR" sz="1200" i="1" kern="1200" dirty="0" err="1">
                <a:solidFill>
                  <a:schemeClr val="tx1"/>
                </a:solidFill>
                <a:latin typeface="+mn-lt"/>
                <a:ea typeface="+mn-ea"/>
                <a:cs typeface="+mn-cs"/>
              </a:rPr>
              <a:t>among</a:t>
            </a:r>
            <a:r>
              <a:rPr lang="fr-FR" sz="1200" i="1" kern="1200" dirty="0">
                <a:solidFill>
                  <a:schemeClr val="tx1"/>
                </a:solidFill>
                <a:latin typeface="+mn-lt"/>
                <a:ea typeface="+mn-ea"/>
                <a:cs typeface="+mn-cs"/>
              </a:rPr>
              <a:t> </a:t>
            </a:r>
            <a:r>
              <a:rPr lang="fr-FR" sz="1200" i="1" kern="1200" dirty="0" err="1">
                <a:solidFill>
                  <a:schemeClr val="tx1"/>
                </a:solidFill>
                <a:latin typeface="+mn-lt"/>
                <a:ea typeface="+mn-ea"/>
                <a:cs typeface="+mn-cs"/>
              </a:rPr>
              <a:t>sexual</a:t>
            </a:r>
            <a:r>
              <a:rPr lang="fr-FR" sz="1200" i="1" kern="1200" dirty="0">
                <a:solidFill>
                  <a:schemeClr val="tx1"/>
                </a:solidFill>
                <a:latin typeface="+mn-lt"/>
                <a:ea typeface="+mn-ea"/>
                <a:cs typeface="+mn-cs"/>
              </a:rPr>
              <a:t> orientation, </a:t>
            </a:r>
            <a:r>
              <a:rPr lang="fr-FR" sz="1200" i="1" kern="1200" dirty="0" err="1">
                <a:solidFill>
                  <a:schemeClr val="tx1"/>
                </a:solidFill>
                <a:latin typeface="+mn-lt"/>
                <a:ea typeface="+mn-ea"/>
                <a:cs typeface="+mn-cs"/>
              </a:rPr>
              <a:t>gender</a:t>
            </a:r>
            <a:r>
              <a:rPr lang="fr-FR" sz="1200" i="1" kern="1200" dirty="0">
                <a:solidFill>
                  <a:schemeClr val="tx1"/>
                </a:solidFill>
                <a:latin typeface="+mn-lt"/>
                <a:ea typeface="+mn-ea"/>
                <a:cs typeface="+mn-cs"/>
              </a:rPr>
              <a:t> </a:t>
            </a:r>
            <a:r>
              <a:rPr lang="fr-FR" sz="1200" i="1" kern="1200" dirty="0" err="1">
                <a:solidFill>
                  <a:schemeClr val="tx1"/>
                </a:solidFill>
                <a:latin typeface="+mn-lt"/>
                <a:ea typeface="+mn-ea"/>
                <a:cs typeface="+mn-cs"/>
              </a:rPr>
              <a:t>nonconformity</a:t>
            </a:r>
            <a:r>
              <a:rPr lang="fr-FR" sz="1200" i="1" kern="1200" dirty="0">
                <a:solidFill>
                  <a:schemeClr val="tx1"/>
                </a:solidFill>
                <a:latin typeface="+mn-lt"/>
                <a:ea typeface="+mn-ea"/>
                <a:cs typeface="+mn-cs"/>
              </a:rPr>
              <a:t>, and </a:t>
            </a:r>
            <a:r>
              <a:rPr lang="fr-FR" sz="1200" i="1" kern="1200" dirty="0" err="1">
                <a:solidFill>
                  <a:schemeClr val="tx1"/>
                </a:solidFill>
                <a:latin typeface="+mn-lt"/>
                <a:ea typeface="+mn-ea"/>
                <a:cs typeface="+mn-cs"/>
              </a:rPr>
              <a:t>number</a:t>
            </a:r>
            <a:r>
              <a:rPr lang="fr-FR" sz="1200" i="1" kern="1200" dirty="0">
                <a:solidFill>
                  <a:schemeClr val="tx1"/>
                </a:solidFill>
                <a:latin typeface="+mn-lt"/>
                <a:ea typeface="+mn-ea"/>
                <a:cs typeface="+mn-cs"/>
              </a:rPr>
              <a:t> of </a:t>
            </a:r>
            <a:r>
              <a:rPr lang="fr-FR" sz="1200" i="1" kern="1200" dirty="0" err="1">
                <a:solidFill>
                  <a:schemeClr val="tx1"/>
                </a:solidFill>
                <a:latin typeface="+mn-lt"/>
                <a:ea typeface="+mn-ea"/>
                <a:cs typeface="+mn-cs"/>
              </a:rPr>
              <a:t>sex</a:t>
            </a:r>
            <a:r>
              <a:rPr lang="fr-FR" sz="1200" i="1" kern="1200" dirty="0">
                <a:solidFill>
                  <a:schemeClr val="tx1"/>
                </a:solidFill>
                <a:latin typeface="+mn-lt"/>
                <a:ea typeface="+mn-ea"/>
                <a:cs typeface="+mn-cs"/>
              </a:rPr>
              <a:t> </a:t>
            </a:r>
            <a:r>
              <a:rPr lang="fr-FR" sz="1200" i="1" kern="1200" dirty="0" err="1">
                <a:solidFill>
                  <a:schemeClr val="tx1"/>
                </a:solidFill>
                <a:latin typeface="+mn-lt"/>
                <a:ea typeface="+mn-ea"/>
                <a:cs typeface="+mn-cs"/>
              </a:rPr>
              <a:t>partners</a:t>
            </a:r>
            <a:r>
              <a:rPr lang="fr-FR" sz="1200" i="1" kern="1200" dirty="0">
                <a:solidFill>
                  <a:schemeClr val="tx1"/>
                </a:solidFill>
                <a:latin typeface="+mn-lt"/>
                <a:ea typeface="+mn-ea"/>
                <a:cs typeface="+mn-cs"/>
              </a:rPr>
              <a:t> in </a:t>
            </a:r>
            <a:r>
              <a:rPr lang="fr-FR" sz="1200" i="1" kern="1200" dirty="0" err="1">
                <a:solidFill>
                  <a:schemeClr val="tx1"/>
                </a:solidFill>
                <a:latin typeface="+mn-lt"/>
                <a:ea typeface="+mn-ea"/>
                <a:cs typeface="+mn-cs"/>
              </a:rPr>
              <a:t>female</a:t>
            </a:r>
            <a:r>
              <a:rPr lang="fr-FR" sz="1200" i="1" kern="1200" dirty="0">
                <a:solidFill>
                  <a:schemeClr val="tx1"/>
                </a:solidFill>
                <a:latin typeface="+mn-lt"/>
                <a:ea typeface="+mn-ea"/>
                <a:cs typeface="+mn-cs"/>
              </a:rPr>
              <a:t> </a:t>
            </a:r>
            <a:r>
              <a:rPr lang="fr-FR" sz="1200" i="1" kern="1200" dirty="0" err="1">
                <a:solidFill>
                  <a:schemeClr val="tx1"/>
                </a:solidFill>
                <a:latin typeface="+mn-lt"/>
                <a:ea typeface="+mn-ea"/>
                <a:cs typeface="+mn-cs"/>
              </a:rPr>
              <a:t>twins</a:t>
            </a:r>
            <a:r>
              <a:rPr lang="fr-FR" sz="1200" i="1" kern="1200" dirty="0">
                <a:solidFill>
                  <a:schemeClr val="tx1"/>
                </a:solidFill>
                <a:latin typeface="+mn-lt"/>
                <a:ea typeface="+mn-ea"/>
                <a:cs typeface="+mn-cs"/>
              </a:rPr>
              <a:t>: implications for the </a:t>
            </a:r>
            <a:r>
              <a:rPr lang="fr-FR" sz="1200" i="1" kern="1200" dirty="0" err="1">
                <a:solidFill>
                  <a:schemeClr val="tx1"/>
                </a:solidFill>
                <a:latin typeface="+mn-lt"/>
                <a:ea typeface="+mn-ea"/>
                <a:cs typeface="+mn-cs"/>
              </a:rPr>
              <a:t>evolution</a:t>
            </a:r>
            <a:r>
              <a:rPr lang="fr-FR" sz="1200" i="1" kern="1200" dirty="0">
                <a:solidFill>
                  <a:schemeClr val="tx1"/>
                </a:solidFill>
                <a:latin typeface="+mn-lt"/>
                <a:ea typeface="+mn-ea"/>
                <a:cs typeface="+mn-cs"/>
              </a:rPr>
              <a:t> of </a:t>
            </a:r>
            <a:r>
              <a:rPr lang="fr-FR" sz="1200" i="1" kern="1200" dirty="0" err="1">
                <a:solidFill>
                  <a:schemeClr val="tx1"/>
                </a:solidFill>
                <a:latin typeface="+mn-lt"/>
                <a:ea typeface="+mn-ea"/>
                <a:cs typeface="+mn-cs"/>
              </a:rPr>
              <a:t>homosexuality</a:t>
            </a:r>
            <a:r>
              <a:rPr lang="fr-FR" sz="1200" i="1" kern="1200" dirty="0">
                <a:solidFill>
                  <a:schemeClr val="tx1"/>
                </a:solidFill>
                <a:latin typeface="+mn-lt"/>
                <a:ea typeface="+mn-ea"/>
                <a:cs typeface="+mn-cs"/>
              </a:rPr>
              <a:t>.</a:t>
            </a:r>
            <a:r>
              <a:rPr lang="fr-FR" sz="1200" kern="1200" dirty="0">
                <a:solidFill>
                  <a:schemeClr val="tx1"/>
                </a:solidFill>
                <a:latin typeface="+mn-lt"/>
                <a:ea typeface="+mn-ea"/>
                <a:cs typeface="+mn-cs"/>
              </a:rPr>
              <a:t> J </a:t>
            </a:r>
            <a:r>
              <a:rPr lang="fr-FR" sz="1200" kern="1200" dirty="0" err="1">
                <a:solidFill>
                  <a:schemeClr val="tx1"/>
                </a:solidFill>
                <a:latin typeface="+mn-lt"/>
                <a:ea typeface="+mn-ea"/>
                <a:cs typeface="+mn-cs"/>
              </a:rPr>
              <a:t>Sex</a:t>
            </a:r>
            <a:r>
              <a:rPr lang="fr-FR" sz="1200" kern="1200" dirty="0">
                <a:solidFill>
                  <a:schemeClr val="tx1"/>
                </a:solidFill>
                <a:latin typeface="+mn-lt"/>
                <a:ea typeface="+mn-ea"/>
                <a:cs typeface="+mn-cs"/>
              </a:rPr>
              <a:t> Med, 2015. </a:t>
            </a:r>
            <a:r>
              <a:rPr lang="fr-FR" sz="1200" b="1" kern="1200" dirty="0">
                <a:solidFill>
                  <a:schemeClr val="tx1"/>
                </a:solidFill>
                <a:latin typeface="+mn-lt"/>
                <a:ea typeface="+mn-ea"/>
                <a:cs typeface="+mn-cs"/>
              </a:rPr>
              <a:t>12</a:t>
            </a:r>
            <a:r>
              <a:rPr lang="fr-FR" sz="1200" kern="1200" dirty="0">
                <a:solidFill>
                  <a:schemeClr val="tx1"/>
                </a:solidFill>
                <a:latin typeface="+mn-lt"/>
                <a:ea typeface="+mn-ea"/>
                <a:cs typeface="+mn-cs"/>
              </a:rPr>
              <a:t>(4): p. 1004-11)</a:t>
            </a:r>
            <a:r>
              <a:rPr lang="en-US" baseline="0" dirty="0"/>
              <a:t>. </a:t>
            </a:r>
            <a:endParaRPr lang="en-US" dirty="0"/>
          </a:p>
          <a:p>
            <a:endParaRPr lang="en-US" dirty="0"/>
          </a:p>
          <a:p>
            <a:r>
              <a:rPr lang="en-US" dirty="0"/>
              <a:t>The variability in sexual orientation and</a:t>
            </a:r>
            <a:r>
              <a:rPr lang="en-US" baseline="0" dirty="0"/>
              <a:t> identity among (human) adults has been apparent for a long time. Freud first commented that latent and/or conscious sexual desires were manifest along a continuum of masculine and feminine objects.  Kinsey found as early as the 1940s that both adult men and women displayed a high degree of variability around erotic desires, fantasies, and behaviors, </a:t>
            </a:r>
            <a:r>
              <a:rPr lang="en-US" baseline="0" dirty="0" err="1"/>
              <a:t>ie</a:t>
            </a:r>
            <a:r>
              <a:rPr lang="en-US" baseline="0" dirty="0"/>
              <a:t> sexual orientation. </a:t>
            </a:r>
          </a:p>
        </p:txBody>
      </p:sp>
      <p:sp>
        <p:nvSpPr>
          <p:cNvPr id="4" name="Slide Number Placeholder 3"/>
          <p:cNvSpPr>
            <a:spLocks noGrp="1"/>
          </p:cNvSpPr>
          <p:nvPr>
            <p:ph type="sldNum" sz="quarter" idx="10"/>
          </p:nvPr>
        </p:nvSpPr>
        <p:spPr/>
        <p:txBody>
          <a:bodyPr/>
          <a:lstStyle/>
          <a:p>
            <a:fld id="{71FC0090-A88E-4E94-B07F-42180F2DA428}" type="slidenum">
              <a:rPr lang="en-US" smtClean="0"/>
              <a:pPr/>
              <a:t>5</a:t>
            </a:fld>
            <a:endParaRPr lang="en-US"/>
          </a:p>
        </p:txBody>
      </p:sp>
    </p:spTree>
    <p:extLst>
      <p:ext uri="{BB962C8B-B14F-4D97-AF65-F5344CB8AC3E}">
        <p14:creationId xmlns:p14="http://schemas.microsoft.com/office/powerpoint/2010/main" val="2570906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and more evidence</a:t>
            </a:r>
            <a:r>
              <a:rPr lang="en-US" baseline="0" dirty="0"/>
              <a:t> for biological substrate of sexual orientation is being uncovered with respect to genetics, differences in neural anatomy and connectivity, and the influence of prenatal hormone milieu.</a:t>
            </a:r>
            <a:endParaRPr lang="en-US" dirty="0"/>
          </a:p>
        </p:txBody>
      </p:sp>
      <p:sp>
        <p:nvSpPr>
          <p:cNvPr id="4" name="Slide Number Placeholder 3"/>
          <p:cNvSpPr>
            <a:spLocks noGrp="1"/>
          </p:cNvSpPr>
          <p:nvPr>
            <p:ph type="sldNum" sz="quarter" idx="10"/>
          </p:nvPr>
        </p:nvSpPr>
        <p:spPr/>
        <p:txBody>
          <a:bodyPr/>
          <a:lstStyle/>
          <a:p>
            <a:fld id="{71FC0090-A88E-4E94-B07F-42180F2DA428}" type="slidenum">
              <a:rPr lang="en-US" smtClean="0"/>
              <a:pPr/>
              <a:t>6</a:t>
            </a:fld>
            <a:endParaRPr lang="en-US"/>
          </a:p>
        </p:txBody>
      </p:sp>
    </p:spTree>
    <p:extLst>
      <p:ext uri="{BB962C8B-B14F-4D97-AF65-F5344CB8AC3E}">
        <p14:creationId xmlns:p14="http://schemas.microsoft.com/office/powerpoint/2010/main" val="1297793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Biological</a:t>
            </a:r>
            <a:r>
              <a:rPr lang="en-US" baseline="0" dirty="0"/>
              <a:t> substrate may contribute more to gender </a:t>
            </a:r>
            <a:r>
              <a:rPr lang="en-US" baseline="0" dirty="0" err="1"/>
              <a:t>atypicality</a:t>
            </a:r>
            <a:r>
              <a:rPr lang="en-US" baseline="0" dirty="0"/>
              <a:t> in children who will grow up to be sexual minorities (evidence from recall and home videos), rather than overt sexual or romantic behavior with the same or opposite sex in childhood. Although children are not the asexual beings once believed, early researchers found it uncommon that adult sexual minorities recalled having clear sexual preferences early in life.</a:t>
            </a:r>
            <a:endParaRPr lang="en-US" dirty="0"/>
          </a:p>
        </p:txBody>
      </p:sp>
      <p:sp>
        <p:nvSpPr>
          <p:cNvPr id="4" name="Slide Number Placeholder 3"/>
          <p:cNvSpPr>
            <a:spLocks noGrp="1"/>
          </p:cNvSpPr>
          <p:nvPr>
            <p:ph type="sldNum" sz="quarter" idx="10"/>
          </p:nvPr>
        </p:nvSpPr>
        <p:spPr/>
        <p:txBody>
          <a:bodyPr/>
          <a:lstStyle/>
          <a:p>
            <a:fld id="{71FC0090-A88E-4E94-B07F-42180F2DA42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then </a:t>
            </a:r>
            <a:r>
              <a:rPr lang="en-US" baseline="0" dirty="0"/>
              <a:t>does variability in sexual orientation and identity develop? Fixed from birth? If so why do young children not pronounce their sexual desires and preferences from a very early age? Or prone to influences in childhood? Adolescence? If so then why do sexual minority teens – or heterosexual teens- not simply change their sexual orientation and/or identity depending on social milieu/pressures/etc? The variation in adolescent sexual identity development is as complex as any aspect of identity development, and while the biological, environmental, psychological and sociocultural influences leading to divergent pathways of development have not been worked out fully, very few hypothesize that there is any one answer.</a:t>
            </a:r>
            <a:endParaRPr lang="en-US" dirty="0"/>
          </a:p>
        </p:txBody>
      </p:sp>
      <p:sp>
        <p:nvSpPr>
          <p:cNvPr id="4" name="Slide Number Placeholder 3"/>
          <p:cNvSpPr>
            <a:spLocks noGrp="1"/>
          </p:cNvSpPr>
          <p:nvPr>
            <p:ph type="sldNum" sz="quarter" idx="10"/>
          </p:nvPr>
        </p:nvSpPr>
        <p:spPr/>
        <p:txBody>
          <a:bodyPr/>
          <a:lstStyle/>
          <a:p>
            <a:fld id="{71FC0090-A88E-4E94-B07F-42180F2DA428}" type="slidenum">
              <a:rPr lang="en-US" smtClean="0"/>
              <a:pPr/>
              <a:t>8</a:t>
            </a:fld>
            <a:endParaRPr lang="en-US"/>
          </a:p>
        </p:txBody>
      </p:sp>
    </p:spTree>
    <p:extLst>
      <p:ext uri="{BB962C8B-B14F-4D97-AF65-F5344CB8AC3E}">
        <p14:creationId xmlns:p14="http://schemas.microsoft.com/office/powerpoint/2010/main" val="2342718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FC0090-A88E-4E94-B07F-42180F2DA42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57" name="Group 1556"/>
          <p:cNvGrpSpPr/>
          <p:nvPr/>
        </p:nvGrpSpPr>
        <p:grpSpPr>
          <a:xfrm>
            <a:off x="0" y="420256"/>
            <a:ext cx="12188952" cy="3795497"/>
            <a:chOff x="0" y="420256"/>
            <a:chExt cx="12188952" cy="3795497"/>
          </a:xfrm>
        </p:grpSpPr>
        <p:cxnSp>
          <p:nvCxnSpPr>
            <p:cNvPr id="1558" name="Straight Connector 1557"/>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9" name="Straight Connector 1558"/>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0" name="Straight Connector 1559"/>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1" name="Straight Connector 1560"/>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2" name="Straight Connector 1561"/>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3" name="Straight Connector 1562"/>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4" name="Straight Connector 1563"/>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5" name="Straight Connector 1564"/>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6" name="Straight Connector 1565"/>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7" name="Straight Connector 1566"/>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68"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9"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0"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1"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2"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3"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4"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5"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6"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7"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8"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9"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0"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1"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2"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3"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4"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5"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6"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7"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8"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9"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0"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1"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2"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3"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4"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5"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6"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7"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8"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9"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0"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1"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2"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3"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4"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5"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6"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7"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8"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9" name="Oval 1608"/>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0"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1" name="Oval 161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2"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3"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4"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5"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6"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7"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8" name="Oval 1617"/>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9" name="Oval 1618"/>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0" name="Oval 1619"/>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1" name="Oval 1620"/>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2" name="Oval 1621"/>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3" name="Oval 1622"/>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4" name="Oval 1623"/>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6" name="Oval 1625"/>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7"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8" name="Oval 1627"/>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9"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0" name="Oval 1629"/>
          <p:cNvSpPr/>
          <p:nvPr/>
        </p:nvSpPr>
        <p:spPr>
          <a:xfrm>
            <a:off x="104920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1"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2" name="Oval 1631"/>
          <p:cNvSpPr/>
          <p:nvPr/>
        </p:nvSpPr>
        <p:spPr>
          <a:xfrm>
            <a:off x="96491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3"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4"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5" name="Oval 1634"/>
          <p:cNvSpPr/>
          <p:nvPr/>
        </p:nvSpPr>
        <p:spPr>
          <a:xfrm>
            <a:off x="113348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6"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7" name="Oval 1636"/>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8"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9" name="Oval 1638"/>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0" name="Oval 1639"/>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1" name="Oval 1640"/>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2" name="Oval 1641"/>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3" name="Oval 1642"/>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4" name="Oval 1643"/>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5" name="Oval 1644"/>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6" name="Oval 1645"/>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7" name="Oval 1646"/>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8" name="Oval 1647"/>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9" name="Oval 1648"/>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0" name="Oval 1649"/>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1" name="Oval 1650"/>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2"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3"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4"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5"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6"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7"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8"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9"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0"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1"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2"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3"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4"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6"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7" name="Oval 1666"/>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8" name="Oval 1667"/>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9" name="Oval 1668"/>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0" name="Oval 1669"/>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1" name="Oval 1670"/>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2" name="Oval 1671"/>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3" name="Oval 1672"/>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4" name="Oval 1673"/>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5" name="Oval 1674"/>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6" name="Oval 1675"/>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7" name="Oval 1676"/>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8" name="Oval 1677"/>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9" name="Oval 1678"/>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0"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1" name="Oval 1680"/>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2"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3"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4"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5"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6"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7"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8"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9"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0"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1"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2"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3"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4"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6"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7"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8"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9"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0"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1" name="Oval 170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3" name="Oval 1702"/>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4"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5"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6"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7"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8"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9"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0" name="Oval 1709"/>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1" name="Oval 1710"/>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2" name="Oval 1711"/>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3" name="Oval 1712"/>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4" name="Oval 1713"/>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5" name="Oval 1714"/>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6" name="Oval 1715"/>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7"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8" name="Oval 1717"/>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9"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0" name="Oval 1719"/>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1"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2" name="Oval 1721"/>
          <p:cNvSpPr/>
          <p:nvPr/>
        </p:nvSpPr>
        <p:spPr>
          <a:xfrm>
            <a:off x="104920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3"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4" name="Oval 1723"/>
          <p:cNvSpPr/>
          <p:nvPr/>
        </p:nvSpPr>
        <p:spPr>
          <a:xfrm>
            <a:off x="96491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5"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6"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7" name="Oval 1726"/>
          <p:cNvSpPr/>
          <p:nvPr/>
        </p:nvSpPr>
        <p:spPr>
          <a:xfrm>
            <a:off x="113348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8"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9" name="Oval 1728"/>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0" name="Oval 1729"/>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1" name="Oval 1730"/>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2" name="Oval 1731"/>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3" name="Oval 1732"/>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4" name="Oval 1733"/>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5" name="Oval 1734"/>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6" name="Oval 1735"/>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7" name="Oval 1736"/>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8" name="Oval 1737"/>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9" name="Oval 1738"/>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0" name="Oval 1739"/>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1" name="Oval 1740"/>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2" name="Oval 1741"/>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2"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3"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4"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5"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6"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7"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8" name="Oval 1757"/>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9" name="Oval 1758"/>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0" name="Oval 1759"/>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1" name="Oval 1760"/>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2" name="Oval 1761"/>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3" name="Oval 1762"/>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4" name="Oval 1763"/>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5" name="Oval 1764"/>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6" name="Oval 1765"/>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7" name="Oval 1766"/>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8" name="Oval 1767"/>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9" name="Oval 1768"/>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0" name="Oval 1769"/>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1" name="Oval 1770"/>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2"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3" name="Oval 1772"/>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5" name="Oval 1774"/>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6"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7"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8"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9"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0"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1"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2" name="Oval 1781"/>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3" name="Oval 1782"/>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4" name="Oval 1783"/>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5" name="Oval 1784"/>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6" name="Oval 1785"/>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7" name="Oval 1786"/>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8" name="Oval 1787"/>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9"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0" name="Oval 1789"/>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1"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2" name="Oval 179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4" name="Oval 1793"/>
          <p:cNvSpPr/>
          <p:nvPr/>
        </p:nvSpPr>
        <p:spPr>
          <a:xfrm>
            <a:off x="104920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5"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6" name="Oval 1795"/>
          <p:cNvSpPr/>
          <p:nvPr/>
        </p:nvSpPr>
        <p:spPr>
          <a:xfrm>
            <a:off x="96491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7"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8"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9" name="Oval 1798"/>
          <p:cNvSpPr/>
          <p:nvPr/>
        </p:nvSpPr>
        <p:spPr>
          <a:xfrm>
            <a:off x="113348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0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1" name="Oval 1800"/>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2" name="Oval 1801"/>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3" name="Oval 1802"/>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4" name="Oval 1803"/>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5" name="Oval 1804"/>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6" name="Oval 1805"/>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7" name="Oval 1806"/>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8" name="Oval 1807"/>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9" name="Oval 1808"/>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0" name="Oval 1809"/>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1" name="Oval 1810"/>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2" name="Oval 1811"/>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3" name="Oval 1812"/>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4" name="Oval 1813"/>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5"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6"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7"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8"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9"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0"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1"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2"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3"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4"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5"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6"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7"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8"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9"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0" name="Oval 1829"/>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1" name="Oval 1830"/>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2" name="Oval 1831"/>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3" name="Oval 1832"/>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4" name="Oval 1833"/>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5" name="Oval 1834"/>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6" name="Oval 1835"/>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7" name="Oval 1836"/>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8" name="Oval 1837"/>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9" name="Oval 1838"/>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0" name="Oval 1839"/>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1" name="Oval 1840"/>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2" name="Oval 1841"/>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 name="Oval 1842"/>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4"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5" name="Oval 1844"/>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6"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7" name="Oval 1846"/>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8"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9"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0"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1"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2"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3"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4" name="Oval 1853"/>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5" name="Oval 1854"/>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6" name="Oval 1855"/>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7" name="Oval 1856"/>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8" name="Oval 1857"/>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9" name="Oval 1858"/>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0" name="Oval 1859"/>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1"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2" name="Oval 186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3"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4" name="Oval 1863"/>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5"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6" name="Oval 1865"/>
          <p:cNvSpPr/>
          <p:nvPr/>
        </p:nvSpPr>
        <p:spPr>
          <a:xfrm>
            <a:off x="104920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7"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8" name="Oval 1867"/>
          <p:cNvSpPr/>
          <p:nvPr/>
        </p:nvSpPr>
        <p:spPr>
          <a:xfrm>
            <a:off x="96491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9"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0"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1" name="Oval 1870"/>
          <p:cNvSpPr/>
          <p:nvPr/>
        </p:nvSpPr>
        <p:spPr>
          <a:xfrm>
            <a:off x="113348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72"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3" name="Oval 1872"/>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4" name="Oval 1873"/>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5" name="Oval 1874"/>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6" name="Oval 1875"/>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7" name="Oval 1876"/>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8" name="Oval 1877"/>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9" name="Oval 1878"/>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0" name="Oval 1879"/>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1" name="Oval 1880"/>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2" name="Oval 1881"/>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3" name="Oval 1882"/>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4" name="Oval 1883"/>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5" name="Oval 1884"/>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6" name="Oval 1885"/>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7"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8"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9"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0"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1"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2"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3"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4"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5"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6"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7"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8"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9"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0"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1"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2" name="Oval 190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3" name="Oval 190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4" name="Oval 190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5" name="Oval 190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6" name="Oval 190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7" name="Oval 190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8" name="Oval 190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9" name="Oval 190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0" name="Oval 190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1" name="Oval 191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2" name="Oval 191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3" name="Oval 1912"/>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4" name="Oval 1913"/>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5" name="Oval 1914"/>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6"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7" name="Oval 1916"/>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18"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9" name="Oval 1918"/>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0"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1"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2"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3"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4"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5"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6" name="Oval 192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7" name="Oval 192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8" name="Oval 192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9" name="Oval 192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0" name="Oval 192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1" name="Oval 193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2" name="Oval 193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4" name="Oval 1933"/>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5"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6" name="Oval 1935"/>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7"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8" name="Oval 1937"/>
          <p:cNvSpPr/>
          <p:nvPr/>
        </p:nvSpPr>
        <p:spPr>
          <a:xfrm>
            <a:off x="104920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9"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0" name="Oval 1939"/>
          <p:cNvSpPr/>
          <p:nvPr/>
        </p:nvSpPr>
        <p:spPr>
          <a:xfrm>
            <a:off x="96491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3" name="Oval 1942"/>
          <p:cNvSpPr/>
          <p:nvPr/>
        </p:nvSpPr>
        <p:spPr>
          <a:xfrm>
            <a:off x="113348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5" name="Oval 194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 name="Oval 194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7" name="Oval 194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8" name="Oval 194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9" name="Oval 194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0" name="Oval 194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1" name="Oval 195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2" name="Oval 195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3" name="Oval 195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4" name="Oval 195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5" name="Oval 1954"/>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6" name="Oval 1955"/>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7" name="Oval 1956"/>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8" name="Oval 1957"/>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9"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0"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1"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2"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3"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4"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5"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6"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7"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8"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9"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0"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1"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2"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3"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4" name="Oval 1973"/>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5" name="Oval 1974"/>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6" name="Oval 1975"/>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7" name="Oval 1976"/>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8" name="Oval 1977"/>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9" name="Oval 1978"/>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0" name="Oval 1979"/>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1" name="Oval 1980"/>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2" name="Oval 1981"/>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3" name="Oval 1982"/>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4" name="Oval 1983"/>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5" name="Oval 1984"/>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6" name="Oval 1985"/>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7" name="Oval 1986"/>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8"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9"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0"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1"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2"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3"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4/21/2017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4/21/2017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4/21/2017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4/21/2017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526" name="Group 525"/>
          <p:cNvGrpSpPr/>
          <p:nvPr/>
        </p:nvGrpSpPr>
        <p:grpSpPr>
          <a:xfrm>
            <a:off x="0" y="420256"/>
            <a:ext cx="12188952" cy="3795497"/>
            <a:chOff x="0" y="420256"/>
            <a:chExt cx="12188952" cy="3795497"/>
          </a:xfrm>
        </p:grpSpPr>
        <p:cxnSp>
          <p:nvCxnSpPr>
            <p:cNvPr id="527" name="Straight Connector 526"/>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37"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Oval 598"/>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Oval 599"/>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Oval 600"/>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Oval 601"/>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Oval 602"/>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Oval 603"/>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Oval 604"/>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Oval 605"/>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Oval 621"/>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Oval 622"/>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Oval 623"/>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Oval 624"/>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Oval 625"/>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Oval 626"/>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Oval 627"/>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Oval 628"/>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Oval 629"/>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Oval 630"/>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Oval 669"/>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Oval 670"/>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Oval 671"/>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Oval 672"/>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Oval 673"/>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Oval 674"/>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698"/>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1" name="Oval 700"/>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2" name="Oval 701"/>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3" name="Oval 702"/>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4" name="Oval 703"/>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5" name="Oval 704"/>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6" name="Oval 705"/>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7" name="Oval 706"/>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8" name="Oval 707"/>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9" name="Oval 708"/>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0" name="Oval 709"/>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1" name="Oval 710"/>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2" name="Oval 711"/>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3"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5"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6"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8"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9"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0"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1"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2"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4"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5"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6"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7"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8" name="Oval 727"/>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9" name="Oval 728"/>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0" name="Oval 729"/>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1" name="Oval 730"/>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2" name="Oval 731"/>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3" name="Oval 732"/>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4" name="Oval 733"/>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5" name="Oval 734"/>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6" name="Oval 735"/>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 name="Oval 736"/>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8" name="Oval 737"/>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9" name="Oval 738"/>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0" name="Oval 739"/>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1" name="Oval 740"/>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2"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3"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4"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5"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6"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7"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8"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9"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0"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1"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2"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3"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4"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5"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6"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7" name="Oval 756"/>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8" name="Oval 757"/>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9" name="Oval 758"/>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0" name="Oval 759"/>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1" name="Oval 760"/>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2" name="Oval 761"/>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3" name="Oval 762"/>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4" name="Oval 763"/>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5" name="Oval 764"/>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6" name="Oval 765"/>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7" name="Oval 766"/>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8" name="Oval 767"/>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9" name="Oval 768"/>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0" name="Oval 769"/>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1"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2"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4"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5"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6"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7"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9"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0"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1"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2"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3"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4"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5"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6" name="Oval 785"/>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7" name="Oval 786"/>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 name="Oval 787"/>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9" name="Oval 788"/>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0" name="Oval 789"/>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1" name="Oval 790"/>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2" name="Oval 791"/>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3" name="Oval 792"/>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4" name="Oval 793"/>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5" name="Oval 794"/>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6" name="Oval 795"/>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7" name="Oval 796"/>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 name="Oval 797"/>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9" name="Oval 798"/>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0"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1"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2"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3"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4"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5"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6"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7"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8"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9"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1"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2"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3"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4"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5" name="Oval 814"/>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6" name="Oval 815"/>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7" name="Oval 816"/>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8" name="Oval 817"/>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 name="Oval 818"/>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0" name="Oval 819"/>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1" name="Oval 820"/>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2" name="Oval 821"/>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3" name="Oval 822"/>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4" name="Oval 823"/>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 name="Oval 824"/>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6" name="Oval 825"/>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7" name="Oval 826"/>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8" name="Oval 827"/>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9"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0"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1"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2"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3"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4"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5"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6"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7"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8"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9"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0"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3"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4" name="Oval 843"/>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5" name="Oval 844"/>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6" name="Oval 845"/>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7" name="Oval 846"/>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8" name="Oval 847"/>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9" name="Oval 848"/>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0" name="Oval 849"/>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1" name="Oval 850"/>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2" name="Oval 851"/>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3" name="Oval 852"/>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4" name="Oval 853"/>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5" name="Oval 854"/>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6" name="Oval 855"/>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7" name="Oval 856"/>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8"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9"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0"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1"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2"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3"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4"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5"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6"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7"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8"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9"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0"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1"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2"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3" name="Oval 872"/>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4" name="Oval 873"/>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5" name="Oval 874"/>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6" name="Oval 875"/>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7" name="Oval 876"/>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8" name="Oval 877"/>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9" name="Oval 878"/>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0" name="Oval 879"/>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1" name="Oval 880"/>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2" name="Oval 881"/>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3" name="Oval 882"/>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4" name="Oval 883"/>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5" name="Oval 884"/>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6" name="Oval 885"/>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7"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8"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9"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0"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1"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2"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3" name="Oval 902"/>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4" name="Oval 903"/>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5" name="Oval 904"/>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6" name="Oval 905"/>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7" name="Oval 906"/>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8" name="Oval 907"/>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9" name="Oval 908"/>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0" name="Oval 909"/>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1" name="Oval 910"/>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2" name="Oval 911"/>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3" name="Oval 912"/>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4" name="Oval 913"/>
          <p:cNvSpPr/>
          <p:nvPr/>
        </p:nvSpPr>
        <p:spPr>
          <a:xfrm>
            <a:off x="104920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5" name="Oval 914"/>
          <p:cNvSpPr/>
          <p:nvPr/>
        </p:nvSpPr>
        <p:spPr>
          <a:xfrm>
            <a:off x="96491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6" name="Oval 915"/>
          <p:cNvSpPr/>
          <p:nvPr/>
        </p:nvSpPr>
        <p:spPr>
          <a:xfrm>
            <a:off x="113348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7" name="Oval 916"/>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8" name="Oval 917"/>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9" name="Oval 918"/>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0" name="Oval 919"/>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1" name="Oval 920"/>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2" name="Oval 921"/>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3" name="Oval 922"/>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4" name="Oval 923"/>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5" name="Oval 924"/>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6" name="Oval 925"/>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7" name="Oval 926"/>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8" name="Oval 927"/>
          <p:cNvSpPr/>
          <p:nvPr/>
        </p:nvSpPr>
        <p:spPr>
          <a:xfrm>
            <a:off x="104920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9" name="Oval 928"/>
          <p:cNvSpPr/>
          <p:nvPr/>
        </p:nvSpPr>
        <p:spPr>
          <a:xfrm>
            <a:off x="96491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0" name="Oval 929"/>
          <p:cNvSpPr/>
          <p:nvPr/>
        </p:nvSpPr>
        <p:spPr>
          <a:xfrm>
            <a:off x="113348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1" name="Oval 930"/>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2" name="Oval 931"/>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3" name="Oval 932"/>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4" name="Oval 933"/>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5" name="Oval 934"/>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6" name="Oval 935"/>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7" name="Oval 936"/>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8" name="Oval 937"/>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9" name="Oval 938"/>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0" name="Oval 939"/>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1" name="Oval 940"/>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2" name="Oval 941"/>
          <p:cNvSpPr/>
          <p:nvPr/>
        </p:nvSpPr>
        <p:spPr>
          <a:xfrm>
            <a:off x="104920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3" name="Oval 942"/>
          <p:cNvSpPr/>
          <p:nvPr/>
        </p:nvSpPr>
        <p:spPr>
          <a:xfrm>
            <a:off x="96491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4" name="Oval 943"/>
          <p:cNvSpPr/>
          <p:nvPr/>
        </p:nvSpPr>
        <p:spPr>
          <a:xfrm>
            <a:off x="113348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5" name="Oval 944"/>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6" name="Oval 945"/>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7" name="Oval 946"/>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8" name="Oval 947"/>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9" name="Oval 948"/>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0" name="Oval 949"/>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1" name="Oval 950"/>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2" name="Oval 951"/>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3" name="Oval 952"/>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4" name="Oval 953"/>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5" name="Oval 954"/>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6" name="Oval 955"/>
          <p:cNvSpPr/>
          <p:nvPr/>
        </p:nvSpPr>
        <p:spPr>
          <a:xfrm>
            <a:off x="104920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7" name="Oval 956"/>
          <p:cNvSpPr/>
          <p:nvPr/>
        </p:nvSpPr>
        <p:spPr>
          <a:xfrm>
            <a:off x="96491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8" name="Oval 957"/>
          <p:cNvSpPr/>
          <p:nvPr/>
        </p:nvSpPr>
        <p:spPr>
          <a:xfrm>
            <a:off x="113348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9" name="Oval 958"/>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0" name="Oval 959"/>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1" name="Oval 960"/>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2" name="Oval 961"/>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3" name="Oval 962"/>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4" name="Oval 963"/>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5" name="Oval 964"/>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6" name="Oval 965"/>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7" name="Oval 966"/>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8" name="Oval 967"/>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9" name="Oval 968"/>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0" name="Oval 969"/>
          <p:cNvSpPr/>
          <p:nvPr/>
        </p:nvSpPr>
        <p:spPr>
          <a:xfrm>
            <a:off x="104920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1" name="Oval 970"/>
          <p:cNvSpPr/>
          <p:nvPr/>
        </p:nvSpPr>
        <p:spPr>
          <a:xfrm>
            <a:off x="96491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2" name="Oval 971"/>
          <p:cNvSpPr/>
          <p:nvPr/>
        </p:nvSpPr>
        <p:spPr>
          <a:xfrm>
            <a:off x="113348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tIns="45720" rIns="91440" bIns="4572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pPr/>
              <a:t>4/21/2017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pPr/>
              <a:t>4/21/2017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pPr/>
              <a:t>4/21/2017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pPr/>
              <a:t>4/21/2017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pPr/>
              <a:t>4/21/2017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4/21/2017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3">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pPr/>
              <a:t>4/21/2017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pPr/>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dirty="0"/>
              <a:pPr/>
              <a:t>4/21/2017</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washingtonpost.com/people/ben-guarino/" TargetMode="External"/><Relationship Id="rId7" Type="http://schemas.openxmlformats.org/officeDocument/2006/relationships/hyperlink" Target="http://jamanetwork.com/journals/jamapediatrics/article-abstract/2604254"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14575-presscdn-0-73.pagely.netdna-cdn.com/wp-content/uploads/2016/02/The-Washington-Post-logo.jpg" TargetMode="External"/><Relationship Id="rId4" Type="http://schemas.openxmlformats.org/officeDocument/2006/relationships/hyperlink" Target="http://www.washingtonpost.com/news/morning-mix/"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a:solidFill>
                  <a:srgbClr val="0070C0"/>
                </a:solidFill>
              </a:rPr>
              <a:t>CRITICAL CONVERSATIONS:</a:t>
            </a:r>
            <a:r>
              <a:rPr lang="en-US" sz="2800" dirty="0"/>
              <a:t/>
            </a:r>
            <a:br>
              <a:rPr lang="en-US" sz="2800" dirty="0"/>
            </a:br>
            <a:r>
              <a:rPr lang="en-US" sz="2800" dirty="0">
                <a:solidFill>
                  <a:srgbClr val="FFC000"/>
                </a:solidFill>
              </a:rPr>
              <a:t>CHILD DEVELOPMENT </a:t>
            </a:r>
            <a:br>
              <a:rPr lang="en-US" sz="2800" dirty="0">
                <a:solidFill>
                  <a:srgbClr val="FFC000"/>
                </a:solidFill>
              </a:rPr>
            </a:br>
            <a:r>
              <a:rPr lang="en-US" sz="2800" dirty="0">
                <a:solidFill>
                  <a:srgbClr val="FFC000"/>
                </a:solidFill>
              </a:rPr>
              <a:t>AND MENTAL HEALTH</a:t>
            </a:r>
          </a:p>
        </p:txBody>
      </p:sp>
      <p:sp>
        <p:nvSpPr>
          <p:cNvPr id="3" name="Subtitle 2"/>
          <p:cNvSpPr>
            <a:spLocks noGrp="1"/>
          </p:cNvSpPr>
          <p:nvPr>
            <p:ph type="subTitle" idx="1"/>
          </p:nvPr>
        </p:nvSpPr>
        <p:spPr/>
        <p:txBody>
          <a:bodyPr/>
          <a:lstStyle/>
          <a:p>
            <a:r>
              <a:rPr lang="en-US" dirty="0">
                <a:solidFill>
                  <a:srgbClr val="C00000"/>
                </a:solidFill>
              </a:rPr>
              <a:t>SEXUAL ORIENTATION </a:t>
            </a:r>
          </a:p>
          <a:p>
            <a:r>
              <a:rPr lang="en-US" dirty="0">
                <a:solidFill>
                  <a:srgbClr val="C00000"/>
                </a:solidFill>
              </a:rPr>
              <a:t>AND IDENTITY</a:t>
            </a:r>
          </a:p>
        </p:txBody>
      </p:sp>
      <p:sp>
        <p:nvSpPr>
          <p:cNvPr id="4" name="TextBox 3"/>
          <p:cNvSpPr txBox="1"/>
          <p:nvPr/>
        </p:nvSpPr>
        <p:spPr>
          <a:xfrm>
            <a:off x="8702634" y="6146178"/>
            <a:ext cx="1515158" cy="461665"/>
          </a:xfrm>
          <a:prstGeom prst="rect">
            <a:avLst/>
          </a:prstGeom>
          <a:noFill/>
        </p:spPr>
        <p:txBody>
          <a:bodyPr wrap="none" rtlCol="0">
            <a:spAutoFit/>
          </a:bodyPr>
          <a:lstStyle/>
          <a:p>
            <a:r>
              <a:rPr lang="en-US" sz="1200" dirty="0"/>
              <a:t>Eric Boyum, MD</a:t>
            </a:r>
          </a:p>
          <a:p>
            <a:r>
              <a:rPr lang="en-US" sz="1200" dirty="0"/>
              <a:t>Peter Daniolos, MD</a:t>
            </a:r>
          </a:p>
        </p:txBody>
      </p:sp>
    </p:spTree>
    <p:extLst>
      <p:ext uri="{BB962C8B-B14F-4D97-AF65-F5344CB8AC3E}">
        <p14:creationId xmlns:p14="http://schemas.microsoft.com/office/powerpoint/2010/main" val="68156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835718730"/>
              </p:ext>
            </p:extLst>
          </p:nvPr>
        </p:nvGraphicFramePr>
        <p:xfrm>
          <a:off x="3150616" y="225063"/>
          <a:ext cx="5387744" cy="6347835"/>
        </p:xfrm>
        <a:graphic>
          <a:graphicData uri="http://schemas.openxmlformats.org/drawingml/2006/table">
            <a:tbl>
              <a:tblPr firstRow="1" firstCol="1" bandRow="1">
                <a:tableStyleId>{5C22544A-7EE6-4342-B048-85BDC9FD1C3A}</a:tableStyleId>
              </a:tblPr>
              <a:tblGrid>
                <a:gridCol w="1377602">
                  <a:extLst>
                    <a:ext uri="{9D8B030D-6E8A-4147-A177-3AD203B41FA5}">
                      <a16:colId xmlns:a16="http://schemas.microsoft.com/office/drawing/2014/main" xmlns="" val="20000"/>
                    </a:ext>
                  </a:extLst>
                </a:gridCol>
                <a:gridCol w="2535562">
                  <a:extLst>
                    <a:ext uri="{9D8B030D-6E8A-4147-A177-3AD203B41FA5}">
                      <a16:colId xmlns:a16="http://schemas.microsoft.com/office/drawing/2014/main" xmlns="" val="20001"/>
                    </a:ext>
                  </a:extLst>
                </a:gridCol>
                <a:gridCol w="1474580">
                  <a:extLst>
                    <a:ext uri="{9D8B030D-6E8A-4147-A177-3AD203B41FA5}">
                      <a16:colId xmlns:a16="http://schemas.microsoft.com/office/drawing/2014/main" xmlns="" val="20002"/>
                    </a:ext>
                  </a:extLst>
                </a:gridCol>
              </a:tblGrid>
              <a:tr h="151076">
                <a:tc gridSpan="3">
                  <a:txBody>
                    <a:bodyPr/>
                    <a:lstStyle/>
                    <a:p>
                      <a:pPr marL="0" marR="0" algn="ctr">
                        <a:spcBef>
                          <a:spcPts val="0"/>
                        </a:spcBef>
                        <a:spcAft>
                          <a:spcPts val="0"/>
                        </a:spcAft>
                      </a:pPr>
                      <a:r>
                        <a:rPr lang="en-US" sz="1000" dirty="0">
                          <a:effectLst/>
                        </a:rPr>
                        <a:t> </a:t>
                      </a:r>
                      <a:r>
                        <a:rPr lang="en-US" sz="1000" dirty="0" err="1">
                          <a:effectLst/>
                        </a:rPr>
                        <a:t>Troiden’s</a:t>
                      </a:r>
                      <a:r>
                        <a:rPr lang="en-US" sz="1000" dirty="0">
                          <a:effectLst/>
                        </a:rPr>
                        <a:t> Stages of Homosexual Development</a:t>
                      </a:r>
                      <a:endParaRPr lang="en-US" sz="1000" dirty="0">
                        <a:solidFill>
                          <a:srgbClr val="000000"/>
                        </a:solidFill>
                        <a:effectLst/>
                        <a:latin typeface="Courier New" panose="02070309020205020404" pitchFamily="49" charset="0"/>
                        <a:ea typeface="Times New Roman" panose="02020603050405020304" pitchFamily="18" charset="0"/>
                      </a:endParaRPr>
                    </a:p>
                  </a:txBody>
                  <a:tcPr marL="56615" marR="5661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359683">
                <a:tc>
                  <a:txBody>
                    <a:bodyPr/>
                    <a:lstStyle/>
                    <a:p>
                      <a:pPr marL="342900" marR="0" lvl="0" indent="-342900" algn="ctr" rtl="0">
                        <a:spcBef>
                          <a:spcPts val="0"/>
                        </a:spcBef>
                        <a:spcAft>
                          <a:spcPts val="0"/>
                        </a:spcAft>
                        <a:buFont typeface="+mj-lt"/>
                        <a:buNone/>
                      </a:pPr>
                      <a:r>
                        <a:rPr lang="en-US" sz="1000" dirty="0">
                          <a:effectLst/>
                        </a:rPr>
                        <a:t>Sensitization</a:t>
                      </a:r>
                      <a:endParaRPr lang="en-US" sz="1000" dirty="0">
                        <a:solidFill>
                          <a:srgbClr val="000000"/>
                        </a:solidFill>
                        <a:effectLst/>
                        <a:latin typeface="Courier New" panose="02070309020205020404" pitchFamily="49" charset="0"/>
                        <a:ea typeface="Times New Roman" panose="02020603050405020304" pitchFamily="18" charset="0"/>
                      </a:endParaRPr>
                    </a:p>
                  </a:txBody>
                  <a:tcPr marL="56615" marR="56615" marT="0" marB="0"/>
                </a:tc>
                <a:tc>
                  <a:txBody>
                    <a:bodyPr/>
                    <a:lstStyle/>
                    <a:p>
                      <a:pPr marL="228600" marR="0" algn="l">
                        <a:spcBef>
                          <a:spcPts val="0"/>
                        </a:spcBef>
                        <a:spcAft>
                          <a:spcPts val="0"/>
                        </a:spcAft>
                      </a:pPr>
                      <a:r>
                        <a:rPr lang="en-US" sz="1000" dirty="0">
                          <a:effectLst/>
                        </a:rPr>
                        <a:t>A sense of feeling different from childhood peers, typically only reaching awareness in retrospect. Children feel inadequate in their natal gender roles, including not sharing interests with peers of the same gender and experiencing warmth in relation to other males that is recalled as atypical</a:t>
                      </a:r>
                      <a:endParaRPr lang="en-US" sz="1000" dirty="0">
                        <a:solidFill>
                          <a:srgbClr val="000000"/>
                        </a:solidFill>
                        <a:effectLst/>
                        <a:latin typeface="Courier New" panose="02070309020205020404" pitchFamily="49" charset="0"/>
                        <a:ea typeface="Times New Roman" panose="02020603050405020304" pitchFamily="18" charset="0"/>
                      </a:endParaRPr>
                    </a:p>
                  </a:txBody>
                  <a:tcPr marL="56615" marR="56615" marT="0" marB="0"/>
                </a:tc>
                <a:tc>
                  <a:txBody>
                    <a:bodyPr/>
                    <a:lstStyle/>
                    <a:p>
                      <a:pPr marL="228600" marR="0" algn="ctr">
                        <a:spcBef>
                          <a:spcPts val="0"/>
                        </a:spcBef>
                        <a:spcAft>
                          <a:spcPts val="0"/>
                        </a:spcAft>
                      </a:pPr>
                      <a:r>
                        <a:rPr lang="en-US" sz="1000" dirty="0">
                          <a:effectLst/>
                        </a:rPr>
                        <a:t>Childhood</a:t>
                      </a:r>
                      <a:endParaRPr lang="en-US" sz="1000" dirty="0">
                        <a:solidFill>
                          <a:srgbClr val="000000"/>
                        </a:solidFill>
                        <a:effectLst/>
                        <a:latin typeface="Courier New" panose="02070309020205020404" pitchFamily="49" charset="0"/>
                        <a:ea typeface="Times New Roman" panose="02020603050405020304" pitchFamily="18" charset="0"/>
                      </a:endParaRPr>
                    </a:p>
                  </a:txBody>
                  <a:tcPr marL="56615" marR="56615" marT="0" marB="0"/>
                </a:tc>
                <a:extLst>
                  <a:ext uri="{0D108BD9-81ED-4DB2-BD59-A6C34878D82A}">
                    <a16:rowId xmlns:a16="http://schemas.microsoft.com/office/drawing/2014/main" xmlns="" val="10001"/>
                  </a:ext>
                </a:extLst>
              </a:tr>
              <a:tr h="1359683">
                <a:tc>
                  <a:txBody>
                    <a:bodyPr/>
                    <a:lstStyle/>
                    <a:p>
                      <a:pPr marL="342900" marR="0" lvl="0" indent="-342900" algn="ctr" rtl="0">
                        <a:spcBef>
                          <a:spcPts val="0"/>
                        </a:spcBef>
                        <a:spcAft>
                          <a:spcPts val="0"/>
                        </a:spcAft>
                        <a:buFont typeface="+mj-lt"/>
                        <a:buNone/>
                      </a:pPr>
                      <a:r>
                        <a:rPr lang="en-US" sz="1000" dirty="0">
                          <a:effectLst/>
                        </a:rPr>
                        <a:t>Identity Confusion</a:t>
                      </a:r>
                      <a:endParaRPr lang="en-US" sz="1000" dirty="0">
                        <a:solidFill>
                          <a:srgbClr val="000000"/>
                        </a:solidFill>
                        <a:effectLst/>
                        <a:latin typeface="Courier New" panose="02070309020205020404" pitchFamily="49" charset="0"/>
                        <a:ea typeface="Times New Roman" panose="02020603050405020304" pitchFamily="18" charset="0"/>
                      </a:endParaRPr>
                    </a:p>
                  </a:txBody>
                  <a:tcPr marL="56615" marR="56615" marT="0" marB="0"/>
                </a:tc>
                <a:tc>
                  <a:txBody>
                    <a:bodyPr/>
                    <a:lstStyle/>
                    <a:p>
                      <a:pPr marL="0" marR="0" algn="l">
                        <a:spcBef>
                          <a:spcPts val="0"/>
                        </a:spcBef>
                        <a:spcAft>
                          <a:spcPts val="0"/>
                        </a:spcAft>
                      </a:pPr>
                      <a:r>
                        <a:rPr lang="en-US" sz="1000" dirty="0">
                          <a:effectLst/>
                        </a:rPr>
                        <a:t>The suspicion one might be homosexual begins to arise, based on same-sex attractions and behaviors. Culturally assumed and mandated heterosexual identity is threatened.  Youngsters may cope by trying to pass as heterosexual and may engage in heterosexual sex to prove to themselves and others that they are heterosexual.</a:t>
                      </a:r>
                      <a:endParaRPr lang="en-US" sz="1000" dirty="0">
                        <a:solidFill>
                          <a:srgbClr val="000000"/>
                        </a:solidFill>
                        <a:effectLst/>
                        <a:latin typeface="Courier New" panose="02070309020205020404" pitchFamily="49" charset="0"/>
                        <a:ea typeface="Times New Roman" panose="02020603050405020304" pitchFamily="18" charset="0"/>
                      </a:endParaRPr>
                    </a:p>
                  </a:txBody>
                  <a:tcPr marL="56615" marR="56615" marT="0" marB="0"/>
                </a:tc>
                <a:tc>
                  <a:txBody>
                    <a:bodyPr/>
                    <a:lstStyle/>
                    <a:p>
                      <a:pPr marL="0" marR="0" algn="ctr">
                        <a:spcBef>
                          <a:spcPts val="0"/>
                        </a:spcBef>
                        <a:spcAft>
                          <a:spcPts val="0"/>
                        </a:spcAft>
                      </a:pPr>
                      <a:r>
                        <a:rPr lang="en-US" sz="1000" dirty="0">
                          <a:effectLst/>
                        </a:rPr>
                        <a:t>Early Adolescence</a:t>
                      </a:r>
                      <a:endParaRPr lang="en-US" sz="1000" dirty="0">
                        <a:solidFill>
                          <a:srgbClr val="000000"/>
                        </a:solidFill>
                        <a:effectLst/>
                        <a:latin typeface="Courier New" panose="02070309020205020404" pitchFamily="49" charset="0"/>
                        <a:ea typeface="Times New Roman" panose="02020603050405020304" pitchFamily="18" charset="0"/>
                      </a:endParaRPr>
                    </a:p>
                  </a:txBody>
                  <a:tcPr marL="56615" marR="56615" marT="0" marB="0"/>
                </a:tc>
                <a:extLst>
                  <a:ext uri="{0D108BD9-81ED-4DB2-BD59-A6C34878D82A}">
                    <a16:rowId xmlns:a16="http://schemas.microsoft.com/office/drawing/2014/main" xmlns="" val="10002"/>
                  </a:ext>
                </a:extLst>
              </a:tr>
              <a:tr h="1359683">
                <a:tc>
                  <a:txBody>
                    <a:bodyPr/>
                    <a:lstStyle/>
                    <a:p>
                      <a:pPr marL="342900" marR="0" lvl="0" indent="-342900" algn="l" rtl="0">
                        <a:spcBef>
                          <a:spcPts val="0"/>
                        </a:spcBef>
                        <a:spcAft>
                          <a:spcPts val="0"/>
                        </a:spcAft>
                        <a:buFont typeface="+mj-lt"/>
                        <a:buNone/>
                      </a:pPr>
                      <a:r>
                        <a:rPr lang="en-US" sz="1000" dirty="0">
                          <a:effectLst/>
                        </a:rPr>
                        <a:t>Identity Assumption</a:t>
                      </a:r>
                      <a:endParaRPr lang="en-US" sz="1000" dirty="0">
                        <a:solidFill>
                          <a:srgbClr val="000000"/>
                        </a:solidFill>
                        <a:effectLst/>
                        <a:latin typeface="Courier New" panose="02070309020205020404" pitchFamily="49" charset="0"/>
                        <a:ea typeface="Times New Roman" panose="02020603050405020304" pitchFamily="18" charset="0"/>
                      </a:endParaRPr>
                    </a:p>
                  </a:txBody>
                  <a:tcPr marL="56615" marR="56615" marT="0" marB="0"/>
                </a:tc>
                <a:tc>
                  <a:txBody>
                    <a:bodyPr/>
                    <a:lstStyle/>
                    <a:p>
                      <a:pPr marL="0" marR="0" algn="l">
                        <a:spcBef>
                          <a:spcPts val="0"/>
                        </a:spcBef>
                        <a:spcAft>
                          <a:spcPts val="0"/>
                        </a:spcAft>
                      </a:pPr>
                      <a:r>
                        <a:rPr lang="en-US" sz="1000" dirty="0">
                          <a:effectLst/>
                        </a:rPr>
                        <a:t>Gradually, one begins to self-identify as homosexual and identify oneself as homosexual to others, usually in the context of social contact with other homosexuals. Youth in this stage are particularly vulnerable to stigmatization. Rural and minority youth may have a much harder time due to lack of role models and  double discrimination for the latter.</a:t>
                      </a:r>
                      <a:endParaRPr lang="en-US" sz="1000" dirty="0">
                        <a:solidFill>
                          <a:srgbClr val="000000"/>
                        </a:solidFill>
                        <a:effectLst/>
                        <a:latin typeface="Courier New" panose="02070309020205020404" pitchFamily="49" charset="0"/>
                        <a:ea typeface="Times New Roman" panose="02020603050405020304" pitchFamily="18" charset="0"/>
                      </a:endParaRPr>
                    </a:p>
                  </a:txBody>
                  <a:tcPr marL="56615" marR="56615" marT="0" marB="0"/>
                </a:tc>
                <a:tc>
                  <a:txBody>
                    <a:bodyPr/>
                    <a:lstStyle/>
                    <a:p>
                      <a:pPr marL="0" marR="0" algn="ctr">
                        <a:spcBef>
                          <a:spcPts val="0"/>
                        </a:spcBef>
                        <a:spcAft>
                          <a:spcPts val="0"/>
                        </a:spcAft>
                      </a:pPr>
                      <a:r>
                        <a:rPr lang="en-US" sz="1000" dirty="0">
                          <a:effectLst/>
                        </a:rPr>
                        <a:t>Variable, but typically late adolescence.</a:t>
                      </a:r>
                      <a:endParaRPr lang="en-US" sz="1000" dirty="0">
                        <a:solidFill>
                          <a:srgbClr val="000000"/>
                        </a:solidFill>
                        <a:effectLst/>
                        <a:latin typeface="Courier New" panose="02070309020205020404" pitchFamily="49" charset="0"/>
                        <a:ea typeface="Times New Roman" panose="02020603050405020304" pitchFamily="18" charset="0"/>
                      </a:endParaRPr>
                    </a:p>
                  </a:txBody>
                  <a:tcPr marL="56615" marR="56615" marT="0" marB="0"/>
                </a:tc>
                <a:extLst>
                  <a:ext uri="{0D108BD9-81ED-4DB2-BD59-A6C34878D82A}">
                    <a16:rowId xmlns:a16="http://schemas.microsoft.com/office/drawing/2014/main" xmlns="" val="10003"/>
                  </a:ext>
                </a:extLst>
              </a:tr>
              <a:tr h="1963986">
                <a:tc>
                  <a:txBody>
                    <a:bodyPr/>
                    <a:lstStyle/>
                    <a:p>
                      <a:pPr marL="342900" marR="0" lvl="0" indent="-342900" algn="l" rtl="0">
                        <a:spcBef>
                          <a:spcPts val="0"/>
                        </a:spcBef>
                        <a:spcAft>
                          <a:spcPts val="0"/>
                        </a:spcAft>
                        <a:buFont typeface="+mj-lt"/>
                        <a:buNone/>
                      </a:pPr>
                      <a:r>
                        <a:rPr lang="en-US" sz="1000" dirty="0">
                          <a:effectLst/>
                        </a:rPr>
                        <a:t>Commitment</a:t>
                      </a:r>
                      <a:endParaRPr lang="en-US" sz="1000" dirty="0">
                        <a:solidFill>
                          <a:srgbClr val="000000"/>
                        </a:solidFill>
                        <a:effectLst/>
                        <a:latin typeface="Courier New" panose="02070309020205020404" pitchFamily="49" charset="0"/>
                        <a:ea typeface="Times New Roman" panose="02020603050405020304" pitchFamily="18" charset="0"/>
                      </a:endParaRPr>
                    </a:p>
                  </a:txBody>
                  <a:tcPr marL="56615" marR="56615" marT="0" marB="0"/>
                </a:tc>
                <a:tc>
                  <a:txBody>
                    <a:bodyPr/>
                    <a:lstStyle/>
                    <a:p>
                      <a:pPr marL="0" marR="0" algn="l">
                        <a:spcBef>
                          <a:spcPts val="0"/>
                        </a:spcBef>
                        <a:spcAft>
                          <a:spcPts val="0"/>
                        </a:spcAft>
                      </a:pPr>
                      <a:r>
                        <a:rPr lang="en-US" sz="1000" dirty="0">
                          <a:effectLst/>
                        </a:rPr>
                        <a:t>Finding harmony between emotional, romantic, and sexual aspects of one’s homosexual identity. Past ambivalence gives way to belief of one’s identity as “natural” and “normal.”  People in this stage no longer try to “pass” as heterosexual, though may continue to “cover their homosexuality from looming too large.” There is increasing disclosure to peers and to family. Management of stigma shifts from the personal to political and educational efforts in the broader community.</a:t>
                      </a:r>
                      <a:endParaRPr lang="en-US" sz="1000" dirty="0">
                        <a:solidFill>
                          <a:srgbClr val="000000"/>
                        </a:solidFill>
                        <a:effectLst/>
                        <a:latin typeface="Courier New" panose="02070309020205020404" pitchFamily="49" charset="0"/>
                        <a:ea typeface="Times New Roman" panose="02020603050405020304" pitchFamily="18" charset="0"/>
                      </a:endParaRPr>
                    </a:p>
                  </a:txBody>
                  <a:tcPr marL="56615" marR="56615" marT="0" marB="0"/>
                </a:tc>
                <a:tc>
                  <a:txBody>
                    <a:bodyPr/>
                    <a:lstStyle/>
                    <a:p>
                      <a:pPr marL="0" marR="0" algn="ctr">
                        <a:spcBef>
                          <a:spcPts val="0"/>
                        </a:spcBef>
                        <a:spcAft>
                          <a:spcPts val="0"/>
                        </a:spcAft>
                      </a:pPr>
                      <a:r>
                        <a:rPr lang="en-US" sz="1000">
                          <a:effectLst/>
                        </a:rPr>
                        <a:t>Early Adulthood</a:t>
                      </a:r>
                      <a:endParaRPr lang="en-US" sz="1000">
                        <a:solidFill>
                          <a:srgbClr val="000000"/>
                        </a:solidFill>
                        <a:effectLst/>
                        <a:latin typeface="Courier New" panose="02070309020205020404" pitchFamily="49" charset="0"/>
                        <a:ea typeface="Times New Roman" panose="02020603050405020304" pitchFamily="18" charset="0"/>
                      </a:endParaRPr>
                    </a:p>
                  </a:txBody>
                  <a:tcPr marL="56615" marR="56615" marT="0" marB="0"/>
                </a:tc>
                <a:extLst>
                  <a:ext uri="{0D108BD9-81ED-4DB2-BD59-A6C34878D82A}">
                    <a16:rowId xmlns:a16="http://schemas.microsoft.com/office/drawing/2014/main" xmlns="" val="10004"/>
                  </a:ext>
                </a:extLst>
              </a:tr>
              <a:tr h="151498">
                <a:tc gridSpan="3">
                  <a:txBody>
                    <a:bodyPr/>
                    <a:lstStyle/>
                    <a:p>
                      <a:pPr marL="457200" marR="0" algn="l">
                        <a:spcBef>
                          <a:spcPts val="0"/>
                        </a:spcBef>
                        <a:spcAft>
                          <a:spcPts val="0"/>
                        </a:spcAft>
                      </a:pPr>
                      <a:r>
                        <a:rPr lang="en-US" sz="1000" dirty="0">
                          <a:effectLst/>
                        </a:rPr>
                        <a:t> </a:t>
                      </a:r>
                      <a:endParaRPr lang="en-US" sz="1000" dirty="0">
                        <a:solidFill>
                          <a:srgbClr val="000000"/>
                        </a:solidFill>
                        <a:effectLst/>
                        <a:latin typeface="Courier New" panose="02070309020205020404" pitchFamily="49" charset="0"/>
                        <a:ea typeface="Times New Roman" panose="02020603050405020304" pitchFamily="18" charset="0"/>
                      </a:endParaRPr>
                    </a:p>
                  </a:txBody>
                  <a:tcPr marL="56615" marR="5661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5"/>
                  </a:ext>
                </a:extLst>
              </a:tr>
            </a:tbl>
          </a:graphicData>
        </a:graphic>
      </p:graphicFrame>
      <p:sp>
        <p:nvSpPr>
          <p:cNvPr id="11" name="Rectangle 10"/>
          <p:cNvSpPr/>
          <p:nvPr/>
        </p:nvSpPr>
        <p:spPr>
          <a:xfrm>
            <a:off x="8882742" y="5882980"/>
            <a:ext cx="3033487" cy="646331"/>
          </a:xfrm>
          <a:prstGeom prst="rect">
            <a:avLst/>
          </a:prstGeom>
        </p:spPr>
        <p:txBody>
          <a:bodyPr wrap="square">
            <a:spAutoFit/>
          </a:bodyPr>
          <a:lstStyle/>
          <a:p>
            <a:r>
              <a:rPr lang="en-US" sz="1200" dirty="0" err="1"/>
              <a:t>Troiden</a:t>
            </a:r>
            <a:r>
              <a:rPr lang="en-US" sz="1200" dirty="0"/>
              <a:t>, R.R., Becoming homosexual: a model of gay identity acquisition. Psychiatry, 1979. 42(4): p. 362-73.</a:t>
            </a:r>
          </a:p>
        </p:txBody>
      </p:sp>
    </p:spTree>
    <p:extLst>
      <p:ext uri="{BB962C8B-B14F-4D97-AF65-F5344CB8AC3E}">
        <p14:creationId xmlns:p14="http://schemas.microsoft.com/office/powerpoint/2010/main" val="2407991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THEORIES OF PSYCHOSEXUAL DEVELOPMENT</a:t>
            </a:r>
          </a:p>
        </p:txBody>
      </p:sp>
      <p:sp>
        <p:nvSpPr>
          <p:cNvPr id="3" name="Content Placeholder 2"/>
          <p:cNvSpPr>
            <a:spLocks noGrp="1"/>
          </p:cNvSpPr>
          <p:nvPr>
            <p:ph idx="1"/>
          </p:nvPr>
        </p:nvSpPr>
        <p:spPr/>
        <p:txBody>
          <a:bodyPr>
            <a:normAutofit lnSpcReduction="10000"/>
          </a:bodyPr>
          <a:lstStyle/>
          <a:p>
            <a:r>
              <a:rPr lang="en-US" dirty="0"/>
              <a:t>STAGE 1: SENSITIZATION</a:t>
            </a:r>
          </a:p>
          <a:p>
            <a:r>
              <a:rPr lang="en-US" dirty="0"/>
              <a:t>Pre-pubertal individuals</a:t>
            </a:r>
          </a:p>
          <a:p>
            <a:r>
              <a:rPr lang="en-US" dirty="0"/>
              <a:t>Do not think of themselves as non-heterosexual, if they consider their sexuality at all</a:t>
            </a:r>
          </a:p>
          <a:p>
            <a:r>
              <a:rPr lang="en-US" dirty="0"/>
              <a:t>Do have a sense of marginalization, “difference,” mostly around gender stereotypes</a:t>
            </a:r>
          </a:p>
          <a:p>
            <a:r>
              <a:rPr lang="en-US" dirty="0"/>
              <a:t>Difference is recalled more in a social context than either emotional or genital contexts</a:t>
            </a:r>
          </a:p>
          <a:p>
            <a:r>
              <a:rPr lang="en-US" dirty="0"/>
              <a:t>Childhood home video evidence supports that boys and girls who grow up to be sexual minorities probably do have true differences in childhood gender-normative behavior/gender expression</a:t>
            </a:r>
          </a:p>
          <a:p>
            <a:pPr lvl="1"/>
            <a:r>
              <a:rPr lang="en-US" dirty="0"/>
              <a:t>(Bailey, J.M. and K.J. </a:t>
            </a:r>
            <a:r>
              <a:rPr lang="en-US" dirty="0" err="1"/>
              <a:t>Zucker</a:t>
            </a:r>
            <a:r>
              <a:rPr lang="en-US" dirty="0"/>
              <a:t>, </a:t>
            </a:r>
            <a:r>
              <a:rPr lang="en-US" i="1" dirty="0"/>
              <a:t>Childhood sex-typed behavior and sexual orientation: A conceptual analysis and quantitative review.</a:t>
            </a:r>
            <a:r>
              <a:rPr lang="en-US" dirty="0"/>
              <a:t> Developmental Psychology, 1995. </a:t>
            </a:r>
            <a:r>
              <a:rPr lang="en-US" b="1" dirty="0"/>
              <a:t>31</a:t>
            </a:r>
            <a:r>
              <a:rPr lang="en-US" dirty="0"/>
              <a:t>(1): p. 43-55.)</a:t>
            </a:r>
          </a:p>
        </p:txBody>
      </p:sp>
    </p:spTree>
    <p:extLst>
      <p:ext uri="{BB962C8B-B14F-4D97-AF65-F5344CB8AC3E}">
        <p14:creationId xmlns:p14="http://schemas.microsoft.com/office/powerpoint/2010/main" val="1267378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THEORIES OF PSYCHOSEXUAL DEVELOPMENT</a:t>
            </a:r>
          </a:p>
        </p:txBody>
      </p:sp>
      <p:sp>
        <p:nvSpPr>
          <p:cNvPr id="3" name="Content Placeholder 2"/>
          <p:cNvSpPr>
            <a:spLocks noGrp="1"/>
          </p:cNvSpPr>
          <p:nvPr>
            <p:ph idx="1"/>
          </p:nvPr>
        </p:nvSpPr>
        <p:spPr/>
        <p:txBody>
          <a:bodyPr>
            <a:normAutofit/>
          </a:bodyPr>
          <a:lstStyle/>
          <a:p>
            <a:r>
              <a:rPr lang="en-US" dirty="0"/>
              <a:t>STAGE 2: IDENTITY CONFUSION</a:t>
            </a:r>
          </a:p>
          <a:p>
            <a:r>
              <a:rPr lang="en-US" dirty="0"/>
              <a:t>Inner turmoil and uncertainty regarding ambiguous sexual status.</a:t>
            </a:r>
          </a:p>
          <a:p>
            <a:pPr lvl="1"/>
            <a:r>
              <a:rPr lang="en-US" dirty="0"/>
              <a:t>“You are not sure who you are. You are confused about what sort of person you are and where your life is going. You ask yourself the question ‘Who Am I?’, ‘Am I a homosexual?’ ‘Am I really a heterosexual?’”</a:t>
            </a:r>
          </a:p>
          <a:p>
            <a:pPr lvl="1"/>
            <a:r>
              <a:rPr lang="en-US" dirty="0"/>
              <a:t>Some cope by trying to “</a:t>
            </a:r>
            <a:r>
              <a:rPr lang="en-US" b="1" dirty="0"/>
              <a:t>pass</a:t>
            </a:r>
            <a:r>
              <a:rPr lang="en-US" dirty="0"/>
              <a:t>” as heterosexual, becoming hyper-masculine and/or experimenting with heterosexual activity counter to internal desires as a way of avoiding a stigmatized label: “I knew there was something wrong, something different in my life. And I’d got girlfriends, I think I must have gone through every young lady at school.”</a:t>
            </a:r>
          </a:p>
          <a:p>
            <a:pPr lvl="1"/>
            <a:endParaRPr lang="en-US" dirty="0"/>
          </a:p>
          <a:p>
            <a:pPr marL="128016" lvl="1" indent="0">
              <a:buNone/>
            </a:pPr>
            <a:r>
              <a:rPr lang="en-US" sz="1200" dirty="0"/>
              <a:t>Flowers, P. and K. </a:t>
            </a:r>
            <a:r>
              <a:rPr lang="en-US" sz="1200" dirty="0" err="1"/>
              <a:t>Buston</a:t>
            </a:r>
            <a:r>
              <a:rPr lang="en-US" sz="1200" dirty="0"/>
              <a:t>, </a:t>
            </a:r>
            <a:r>
              <a:rPr lang="en-US" sz="1200" i="1" dirty="0"/>
              <a:t>“I was terrified of being different”: exploring gay men's accounts of growing-up in a heterosexist society.</a:t>
            </a:r>
            <a:r>
              <a:rPr lang="en-US" sz="1200" dirty="0"/>
              <a:t> Journal of Adolescence, 2001. </a:t>
            </a:r>
            <a:r>
              <a:rPr lang="en-US" sz="1200" b="1" dirty="0"/>
              <a:t>24</a:t>
            </a:r>
            <a:r>
              <a:rPr lang="en-US" sz="1200" dirty="0"/>
              <a:t>(1): p. 51-65.</a:t>
            </a:r>
          </a:p>
          <a:p>
            <a:pPr marL="128016" lvl="1" indent="0">
              <a:buNone/>
            </a:pPr>
            <a:r>
              <a:rPr lang="en-US" sz="1200" dirty="0" err="1"/>
              <a:t>Troiden</a:t>
            </a:r>
            <a:r>
              <a:rPr lang="en-US" sz="1200" dirty="0"/>
              <a:t>, R.R., Becoming homosexual: a model of gay identity acquisition. Psychiatry, 1979. 42(4): p. 362-73.</a:t>
            </a:r>
          </a:p>
        </p:txBody>
      </p:sp>
    </p:spTree>
    <p:extLst>
      <p:ext uri="{BB962C8B-B14F-4D97-AF65-F5344CB8AC3E}">
        <p14:creationId xmlns:p14="http://schemas.microsoft.com/office/powerpoint/2010/main" val="61729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THEORIES OF PSYCHOSEXUAL DEVELOPMENT</a:t>
            </a:r>
          </a:p>
        </p:txBody>
      </p:sp>
      <p:sp>
        <p:nvSpPr>
          <p:cNvPr id="3" name="Content Placeholder 2"/>
          <p:cNvSpPr>
            <a:spLocks noGrp="1"/>
          </p:cNvSpPr>
          <p:nvPr>
            <p:ph idx="1"/>
          </p:nvPr>
        </p:nvSpPr>
        <p:spPr/>
        <p:txBody>
          <a:bodyPr>
            <a:normAutofit/>
          </a:bodyPr>
          <a:lstStyle/>
          <a:p>
            <a:r>
              <a:rPr lang="en-US" dirty="0"/>
              <a:t>STAGE 3: IDENTITY ASSUMPTION</a:t>
            </a:r>
          </a:p>
          <a:p>
            <a:r>
              <a:rPr lang="en-US" dirty="0"/>
              <a:t>Self-definition as homosexual, identity tolerance and acceptance, sexual experimentation, and exploration of the homosexual subculture.</a:t>
            </a:r>
          </a:p>
          <a:p>
            <a:r>
              <a:rPr lang="en-US" dirty="0"/>
              <a:t>More likely to evolve in an emotional context for lesbians, versus a sexual context for gay males.  </a:t>
            </a:r>
          </a:p>
          <a:p>
            <a:r>
              <a:rPr lang="en-US" dirty="0"/>
              <a:t>“You feel sure you’re a homosexual and you put up with, or tolerate, this. You see yourself as homosexual for now but are not sure about how you will be in the future. You usually take care to put across a heterosexual image [covering]. You sometimes mix socially with homosexuals, or would like to do this.”</a:t>
            </a:r>
          </a:p>
          <a:p>
            <a:pPr marL="91440" lvl="1" indent="-91440">
              <a:spcBef>
                <a:spcPts val="1200"/>
              </a:spcBef>
              <a:spcAft>
                <a:spcPts val="200"/>
              </a:spcAft>
              <a:buSzPct val="100000"/>
              <a:buFont typeface="Tw Cen MT" panose="020B0602020104020603" pitchFamily="34" charset="0"/>
              <a:buChar char=" "/>
            </a:pPr>
            <a:r>
              <a:rPr lang="en-US" sz="1200" dirty="0" err="1"/>
              <a:t>Troiden</a:t>
            </a:r>
            <a:r>
              <a:rPr lang="en-US" sz="1200" dirty="0"/>
              <a:t>, R.R., Becoming homosexual: a model of gay identity acquisition. Psychiatry, 1979. 42(4): p. 362-73.</a:t>
            </a:r>
            <a:endParaRPr lang="en-US" dirty="0"/>
          </a:p>
        </p:txBody>
      </p:sp>
    </p:spTree>
    <p:extLst>
      <p:ext uri="{BB962C8B-B14F-4D97-AF65-F5344CB8AC3E}">
        <p14:creationId xmlns:p14="http://schemas.microsoft.com/office/powerpoint/2010/main" val="1260029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THEORIES OF PSYCHOSEXUAL DEVELOPMENT</a:t>
            </a:r>
          </a:p>
        </p:txBody>
      </p:sp>
      <p:sp>
        <p:nvSpPr>
          <p:cNvPr id="3" name="Content Placeholder 2"/>
          <p:cNvSpPr>
            <a:spLocks noGrp="1"/>
          </p:cNvSpPr>
          <p:nvPr>
            <p:ph idx="1"/>
          </p:nvPr>
        </p:nvSpPr>
        <p:spPr>
          <a:xfrm>
            <a:off x="947928" y="2301240"/>
            <a:ext cx="7366837" cy="4358640"/>
          </a:xfrm>
        </p:spPr>
        <p:txBody>
          <a:bodyPr/>
          <a:lstStyle/>
          <a:p>
            <a:pPr marL="0" indent="0">
              <a:buNone/>
            </a:pPr>
            <a:r>
              <a:rPr lang="en-US" dirty="0"/>
              <a:t>STAGE 4: COMMITMENT</a:t>
            </a:r>
          </a:p>
          <a:p>
            <a:pPr marL="0" indent="0">
              <a:buNone/>
            </a:pPr>
            <a:r>
              <a:rPr lang="en-US" dirty="0"/>
              <a:t>The final stage, commitment, occurs typically in early adulthood and describes consistency with self-identification, living an “out” lifestyle, and integrating sexual identity with other aspects of identity across settings [intersectionality].</a:t>
            </a:r>
          </a:p>
          <a:p>
            <a:pPr marL="0" indent="0">
              <a:buNone/>
            </a:pPr>
            <a:r>
              <a:rPr lang="en-US" dirty="0"/>
              <a:t>“Fusion” of sexuality and emotionality in some for the first time- sex no longer split off and acted out as something “evil”.  Deepening relationships.</a:t>
            </a:r>
          </a:p>
          <a:p>
            <a:pPr marL="0" indent="0">
              <a:buNone/>
            </a:pPr>
            <a:r>
              <a:rPr lang="en-US" dirty="0"/>
              <a:t>Increasing disclosure to peers and family. Stigma management techniques shift to political and educational efforts.</a:t>
            </a:r>
          </a:p>
          <a:p>
            <a:pPr marL="0" indent="0">
              <a:buNone/>
            </a:pPr>
            <a:endParaRPr lang="en-US" dirty="0"/>
          </a:p>
        </p:txBody>
      </p:sp>
      <p:pic>
        <p:nvPicPr>
          <p:cNvPr id="15364" name="Picture 4" descr="https://www.moma.org/wp/moma_learning/wp-content/uploads/2013/08/Sikander-Armorial-Bearings-318x395.jpg"/>
          <p:cNvPicPr>
            <a:picLocks noChangeAspect="1" noChangeArrowheads="1"/>
          </p:cNvPicPr>
          <p:nvPr/>
        </p:nvPicPr>
        <p:blipFill>
          <a:blip r:embed="rId3"/>
          <a:srcRect/>
          <a:stretch>
            <a:fillRect/>
          </a:stretch>
        </p:blipFill>
        <p:spPr bwMode="auto">
          <a:xfrm>
            <a:off x="8397382" y="2084832"/>
            <a:ext cx="3209899" cy="3987139"/>
          </a:xfrm>
          <a:prstGeom prst="rect">
            <a:avLst/>
          </a:prstGeom>
          <a:noFill/>
        </p:spPr>
      </p:pic>
      <p:sp>
        <p:nvSpPr>
          <p:cNvPr id="8" name="TextBox 7"/>
          <p:cNvSpPr txBox="1"/>
          <p:nvPr/>
        </p:nvSpPr>
        <p:spPr>
          <a:xfrm>
            <a:off x="8397381" y="5610306"/>
            <a:ext cx="3209899" cy="461665"/>
          </a:xfrm>
          <a:prstGeom prst="rect">
            <a:avLst/>
          </a:prstGeom>
          <a:noFill/>
        </p:spPr>
        <p:txBody>
          <a:bodyPr wrap="square" rtlCol="0">
            <a:spAutoFit/>
          </a:bodyPr>
          <a:lstStyle/>
          <a:p>
            <a:r>
              <a:rPr lang="en-US" sz="1200" dirty="0"/>
              <a:t>Armorial Bearings. </a:t>
            </a:r>
            <a:r>
              <a:rPr lang="en-US" sz="1200" dirty="0" err="1"/>
              <a:t>Shahzia</a:t>
            </a:r>
            <a:r>
              <a:rPr lang="en-US" sz="1200" dirty="0"/>
              <a:t> </a:t>
            </a:r>
            <a:r>
              <a:rPr lang="en-US" sz="1200" dirty="0" err="1"/>
              <a:t>Sikander</a:t>
            </a:r>
            <a:r>
              <a:rPr lang="en-US" sz="1200" dirty="0"/>
              <a:t>, 2001.</a:t>
            </a:r>
          </a:p>
          <a:p>
            <a:r>
              <a:rPr lang="en-US" sz="1200" dirty="0"/>
              <a:t>Museum of Modern Art Collection.</a:t>
            </a:r>
          </a:p>
        </p:txBody>
      </p:sp>
    </p:spTree>
    <p:extLst>
      <p:ext uri="{BB962C8B-B14F-4D97-AF65-F5344CB8AC3E}">
        <p14:creationId xmlns:p14="http://schemas.microsoft.com/office/powerpoint/2010/main" val="847342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THEORIES OF PSYCHOSEXUAL DEVELOPMENT: Troiden</a:t>
            </a:r>
          </a:p>
        </p:txBody>
      </p:sp>
      <p:sp>
        <p:nvSpPr>
          <p:cNvPr id="3" name="Content Placeholder 2"/>
          <p:cNvSpPr>
            <a:spLocks noGrp="1"/>
          </p:cNvSpPr>
          <p:nvPr>
            <p:ph idx="1"/>
          </p:nvPr>
        </p:nvSpPr>
        <p:spPr/>
        <p:txBody>
          <a:bodyPr/>
          <a:lstStyle/>
          <a:p>
            <a:r>
              <a:rPr lang="en-US" dirty="0"/>
              <a:t>STAGE 5: INTEGRATION</a:t>
            </a:r>
          </a:p>
          <a:p>
            <a:pPr>
              <a:defRPr/>
            </a:pPr>
            <a:r>
              <a:rPr lang="en-US" dirty="0"/>
              <a:t>Diminished centrality of homosexuality in self-concept and social relatedness.</a:t>
            </a:r>
          </a:p>
          <a:p>
            <a:pPr>
              <a:defRPr/>
            </a:pPr>
            <a:r>
              <a:rPr lang="en-US" dirty="0">
                <a:latin typeface="Arial"/>
              </a:rPr>
              <a:t>“</a:t>
            </a:r>
            <a:r>
              <a:rPr lang="en-US" dirty="0"/>
              <a:t>Being gay is just part of who I am…”.  Identity broadens and deepens to integrate other aspects of oneself with one</a:t>
            </a:r>
            <a:r>
              <a:rPr lang="ja-JP" altLang="en-US" dirty="0">
                <a:latin typeface="Arial"/>
              </a:rPr>
              <a:t>’</a:t>
            </a:r>
            <a:r>
              <a:rPr lang="en-US" dirty="0"/>
              <a:t>s sexuality - spiritual, cultural, etc.</a:t>
            </a:r>
          </a:p>
          <a:p>
            <a:pPr>
              <a:defRPr/>
            </a:pPr>
            <a:r>
              <a:rPr lang="en-US" dirty="0"/>
              <a:t>Ideally leads to sense of belonging to a broadly diverse community. Heightened self esteem</a:t>
            </a:r>
            <a:r>
              <a:rPr lang="is-IS" dirty="0"/>
              <a:t>…..</a:t>
            </a:r>
            <a:endParaRPr lang="en-US" dirty="0"/>
          </a:p>
          <a:p>
            <a:endParaRPr lang="en-US" dirty="0"/>
          </a:p>
        </p:txBody>
      </p:sp>
    </p:spTree>
    <p:extLst>
      <p:ext uri="{BB962C8B-B14F-4D97-AF65-F5344CB8AC3E}">
        <p14:creationId xmlns:p14="http://schemas.microsoft.com/office/powerpoint/2010/main" val="2982334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THEORIES OF PSYCHOSEXUAL DEVELOPMENT: Multidimensional model</a:t>
            </a:r>
          </a:p>
        </p:txBody>
      </p:sp>
      <p:sp>
        <p:nvSpPr>
          <p:cNvPr id="3" name="Content Placeholder 2"/>
          <p:cNvSpPr>
            <a:spLocks noGrp="1"/>
          </p:cNvSpPr>
          <p:nvPr>
            <p:ph idx="1"/>
          </p:nvPr>
        </p:nvSpPr>
        <p:spPr>
          <a:xfrm>
            <a:off x="1024128" y="2409806"/>
            <a:ext cx="5231529" cy="3546711"/>
          </a:xfrm>
        </p:spPr>
        <p:txBody>
          <a:bodyPr>
            <a:normAutofit lnSpcReduction="10000"/>
          </a:bodyPr>
          <a:lstStyle/>
          <a:p>
            <a:r>
              <a:rPr lang="en-US" dirty="0"/>
              <a:t>Criticism of such linear, staged models of development arose due to observations that bisexual individuals and lesbians were less likely than gay men to progress linearly through these stages.  Instead research suggested a more dynamic, ongoing developmental process for these individuals over time.</a:t>
            </a:r>
            <a:endParaRPr lang="en-US" sz="1200" dirty="0"/>
          </a:p>
          <a:p>
            <a:pPr marL="0" indent="0">
              <a:buNone/>
            </a:pPr>
            <a:r>
              <a:rPr lang="en-US" sz="1200" dirty="0"/>
              <a:t>Diamond, L.M., </a:t>
            </a:r>
            <a:r>
              <a:rPr lang="en-US" sz="1200" i="1" dirty="0"/>
              <a:t>A NEW VIEW OF LESBIAN SUBTYPES: STABLE VERSUS FLUID IDENTITY TRAJECTORIES OVER AN 8-YEAR PERIOD.</a:t>
            </a:r>
            <a:r>
              <a:rPr lang="en-US" sz="1200" dirty="0"/>
              <a:t> Psychology of Women Quarterly, 2005. </a:t>
            </a:r>
            <a:r>
              <a:rPr lang="en-US" sz="1200" b="1" dirty="0"/>
              <a:t>29</a:t>
            </a:r>
            <a:r>
              <a:rPr lang="en-US" sz="1200" dirty="0"/>
              <a:t>(2): p. 119-128.</a:t>
            </a:r>
          </a:p>
          <a:p>
            <a:pPr marL="0" indent="0">
              <a:buNone/>
            </a:pPr>
            <a:r>
              <a:rPr lang="en-US" sz="1200" dirty="0"/>
              <a:t>Klein, F., </a:t>
            </a:r>
            <a:r>
              <a:rPr lang="en-US" sz="1200" i="1" dirty="0"/>
              <a:t>Homosexuality/Heterosexuality: Concepts of Sexual Orientation.</a:t>
            </a:r>
            <a:r>
              <a:rPr lang="en-US" sz="1200" dirty="0"/>
              <a:t> 1990: p. 277-282.</a:t>
            </a:r>
          </a:p>
        </p:txBody>
      </p:sp>
      <p:pic>
        <p:nvPicPr>
          <p:cNvPr id="4098" name="Picture 2" descr="klein-sexuality-gr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445" y="1957613"/>
            <a:ext cx="4762500" cy="4305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002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THEORIES OF PSYCHOSEXUAL DEVELOPMENT: Life course</a:t>
            </a:r>
          </a:p>
        </p:txBody>
      </p:sp>
      <p:sp>
        <p:nvSpPr>
          <p:cNvPr id="3" name="Content Placeholder 2"/>
          <p:cNvSpPr>
            <a:spLocks noGrp="1"/>
          </p:cNvSpPr>
          <p:nvPr>
            <p:ph idx="1"/>
          </p:nvPr>
        </p:nvSpPr>
        <p:spPr/>
        <p:txBody>
          <a:bodyPr/>
          <a:lstStyle/>
          <a:p>
            <a:r>
              <a:rPr lang="en-US" dirty="0"/>
              <a:t>Recent theorists have proposed a so-called “life course” conceptualization of sexual identity development as including partly biologically driven sexual desires, attractions, and romantic feelings, with internalization of social attitudes and identity labels, and choice and free agency with regard to subsequent development of identity (choosing how and when to self-label, relationships, sexual behavior, et cetera).</a:t>
            </a:r>
          </a:p>
          <a:p>
            <a:endParaRPr lang="en-US" dirty="0"/>
          </a:p>
          <a:p>
            <a:r>
              <a:rPr lang="en-US" sz="1200" dirty="0" err="1"/>
              <a:t>Hammack</a:t>
            </a:r>
            <a:r>
              <a:rPr lang="en-US" sz="1200" dirty="0"/>
              <a:t>, P.L., </a:t>
            </a:r>
            <a:r>
              <a:rPr lang="en-US" sz="1200" i="1" dirty="0"/>
              <a:t>The Life Course Development of Human Sexual Orientation: An Integrative Paradigm.</a:t>
            </a:r>
            <a:r>
              <a:rPr lang="en-US" sz="1200" dirty="0"/>
              <a:t> Human Development, 2005. </a:t>
            </a:r>
            <a:r>
              <a:rPr lang="en-US" sz="1200" b="1" dirty="0"/>
              <a:t>48</a:t>
            </a:r>
            <a:r>
              <a:rPr lang="en-US" sz="1200" dirty="0"/>
              <a:t>: p. 267–290.</a:t>
            </a:r>
          </a:p>
          <a:p>
            <a:r>
              <a:rPr lang="en-US" sz="1200" dirty="0" err="1"/>
              <a:t>Hammack</a:t>
            </a:r>
            <a:r>
              <a:rPr lang="en-US" sz="1200" dirty="0"/>
              <a:t>, P.L., E.M. Thompson, and A. </a:t>
            </a:r>
            <a:r>
              <a:rPr lang="en-US" sz="1200" dirty="0" err="1"/>
              <a:t>Pilecki</a:t>
            </a:r>
            <a:r>
              <a:rPr lang="en-US" sz="1200" dirty="0"/>
              <a:t>, </a:t>
            </a:r>
            <a:r>
              <a:rPr lang="en-US" sz="1200" i="1" dirty="0"/>
              <a:t>Configurations of identity among sexual minority youth: context, desire, and narrative.</a:t>
            </a:r>
            <a:r>
              <a:rPr lang="en-US" sz="1200" dirty="0"/>
              <a:t> J Youth </a:t>
            </a:r>
            <a:r>
              <a:rPr lang="en-US" sz="1200" dirty="0" err="1"/>
              <a:t>Adolesc</a:t>
            </a:r>
            <a:r>
              <a:rPr lang="en-US" sz="1200" dirty="0"/>
              <a:t>, 2009. </a:t>
            </a:r>
            <a:r>
              <a:rPr lang="en-US" sz="1200" b="1" dirty="0"/>
              <a:t>38</a:t>
            </a:r>
            <a:r>
              <a:rPr lang="en-US" sz="1200" dirty="0"/>
              <a:t>(7): p. 867-83.</a:t>
            </a:r>
          </a:p>
          <a:p>
            <a:endParaRPr lang="en-US" dirty="0"/>
          </a:p>
        </p:txBody>
      </p:sp>
    </p:spTree>
    <p:extLst>
      <p:ext uri="{BB962C8B-B14F-4D97-AF65-F5344CB8AC3E}">
        <p14:creationId xmlns:p14="http://schemas.microsoft.com/office/powerpoint/2010/main" val="1758669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Ethnic and Racial Differences</a:t>
            </a:r>
          </a:p>
        </p:txBody>
      </p:sp>
      <p:sp>
        <p:nvSpPr>
          <p:cNvPr id="3" name="Content Placeholder 2"/>
          <p:cNvSpPr>
            <a:spLocks noGrp="1"/>
          </p:cNvSpPr>
          <p:nvPr>
            <p:ph idx="1"/>
          </p:nvPr>
        </p:nvSpPr>
        <p:spPr/>
        <p:txBody>
          <a:bodyPr/>
          <a:lstStyle/>
          <a:p>
            <a:pPr>
              <a:defRPr/>
            </a:pPr>
            <a:r>
              <a:rPr lang="en-US" dirty="0">
                <a:latin typeface="Times New Roman" charset="0"/>
                <a:ea typeface="ＭＳ Ｐゴシック" charset="0"/>
              </a:rPr>
              <a:t>Rosario et al showed no significant differences in Latino, Black or White youth in sexual development milestones, sexual orientation, sexual behavior, or sexual identity between groups.</a:t>
            </a:r>
          </a:p>
          <a:p>
            <a:pPr>
              <a:defRPr/>
            </a:pPr>
            <a:r>
              <a:rPr lang="en-US" dirty="0">
                <a:latin typeface="Times New Roman" charset="0"/>
                <a:ea typeface="ＭＳ Ｐゴシック" charset="0"/>
              </a:rPr>
              <a:t>Cultural factors may delay integration of GBL identity due to heightened prejudice.</a:t>
            </a:r>
          </a:p>
          <a:p>
            <a:pPr>
              <a:defRPr/>
            </a:pPr>
            <a:endParaRPr lang="en-US" dirty="0">
              <a:latin typeface="Times New Roman" charset="0"/>
              <a:ea typeface="ＭＳ Ｐゴシック" charset="0"/>
            </a:endParaRPr>
          </a:p>
          <a:p>
            <a:pPr>
              <a:defRPr/>
            </a:pPr>
            <a:r>
              <a:rPr lang="en-US" sz="1800" dirty="0">
                <a:latin typeface="Times New Roman" charset="0"/>
                <a:ea typeface="ＭＳ Ｐゴシック" charset="0"/>
              </a:rPr>
              <a:t>Rosario et al 2004, Cultural Diversity and Ethnic Minority Psychology 10, 215-28; and 1996 J Sex Research 33,113-26 </a:t>
            </a:r>
          </a:p>
          <a:p>
            <a:pPr>
              <a:defRPr/>
            </a:pPr>
            <a:endParaRPr lang="en-US" dirty="0"/>
          </a:p>
        </p:txBody>
      </p:sp>
    </p:spTree>
    <p:extLst>
      <p:ext uri="{BB962C8B-B14F-4D97-AF65-F5344CB8AC3E}">
        <p14:creationId xmlns:p14="http://schemas.microsoft.com/office/powerpoint/2010/main" val="3455616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DEVELOPMENTAL CHALLENGES</a:t>
            </a:r>
          </a:p>
        </p:txBody>
      </p:sp>
      <p:sp>
        <p:nvSpPr>
          <p:cNvPr id="3" name="Content Placeholder 2"/>
          <p:cNvSpPr>
            <a:spLocks noGrp="1"/>
          </p:cNvSpPr>
          <p:nvPr>
            <p:ph idx="1"/>
          </p:nvPr>
        </p:nvSpPr>
        <p:spPr/>
        <p:txBody>
          <a:bodyPr>
            <a:normAutofit lnSpcReduction="10000"/>
          </a:bodyPr>
          <a:lstStyle/>
          <a:p>
            <a:pPr>
              <a:buNone/>
            </a:pPr>
            <a:r>
              <a:rPr lang="en-US" dirty="0"/>
              <a:t>	1. Teenagers face adversity based upon their sexual orientation and gender expression that can lead to increased rates of depression and anxiety over the teenage years for some.</a:t>
            </a:r>
          </a:p>
          <a:p>
            <a:pPr>
              <a:buNone/>
            </a:pPr>
            <a:endParaRPr lang="en-US" dirty="0"/>
          </a:p>
          <a:p>
            <a:pPr>
              <a:buNone/>
            </a:pPr>
            <a:r>
              <a:rPr lang="en-US" dirty="0"/>
              <a:t>	</a:t>
            </a:r>
            <a:r>
              <a:rPr lang="en-US" dirty="0">
                <a:solidFill>
                  <a:schemeClr val="bg2">
                    <a:lumMod val="90000"/>
                  </a:schemeClr>
                </a:solidFill>
              </a:rPr>
              <a:t>2. Minority adolescents might seek to hide certain aspects of their identity in order to better fit in.  This is usually done in ways so as to limit exposure to shame and victimization, but can lead to sensitization to shame, increased fear of victimization, and social isolation.</a:t>
            </a:r>
          </a:p>
          <a:p>
            <a:pPr>
              <a:buNone/>
            </a:pPr>
            <a:endParaRPr lang="en-US" dirty="0">
              <a:solidFill>
                <a:schemeClr val="bg2">
                  <a:lumMod val="90000"/>
                </a:schemeClr>
              </a:solidFill>
            </a:endParaRPr>
          </a:p>
          <a:p>
            <a:pPr>
              <a:buNone/>
            </a:pPr>
            <a:r>
              <a:rPr lang="en-US" dirty="0">
                <a:solidFill>
                  <a:schemeClr val="bg2">
                    <a:lumMod val="90000"/>
                  </a:schemeClr>
                </a:solidFill>
              </a:rPr>
              <a:t>3. Attention should be paid to the development not only of the sexual minority youth but also the family, which is also rapidly changing to accommodate their loved one.  At times family will struggle to find how to accept their loved one for who they are.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fontScale="92500"/>
          </a:bodyPr>
          <a:lstStyle/>
          <a:p>
            <a:pPr>
              <a:buFont typeface="Wingdings" panose="05000000000000000000" pitchFamily="2" charset="2"/>
              <a:buChar char="v"/>
            </a:pPr>
            <a:r>
              <a:rPr lang="en-US" dirty="0"/>
              <a:t> Construct (and/or review) framework to describe variability in gender and sexuality in children, adolescents, and young adults.</a:t>
            </a:r>
          </a:p>
          <a:p>
            <a:pPr>
              <a:buFont typeface="Wingdings" panose="05000000000000000000" pitchFamily="2" charset="2"/>
              <a:buChar char="v"/>
            </a:pPr>
            <a:endParaRPr lang="en-US" dirty="0"/>
          </a:p>
          <a:p>
            <a:pPr>
              <a:buFont typeface="Wingdings" panose="05000000000000000000" pitchFamily="2" charset="2"/>
              <a:buChar char="v"/>
            </a:pPr>
            <a:r>
              <a:rPr lang="en-US" dirty="0"/>
              <a:t>Learn of several theories of psychosexual development in children, adolescents, and young adults, that can provide developmental context for the presentation of clinical problems.</a:t>
            </a:r>
          </a:p>
          <a:p>
            <a:pPr>
              <a:buFont typeface="Wingdings" panose="05000000000000000000" pitchFamily="2" charset="2"/>
              <a:buChar char="v"/>
            </a:pPr>
            <a:endParaRPr lang="en-US" dirty="0"/>
          </a:p>
          <a:p>
            <a:pPr>
              <a:buFont typeface="Wingdings" panose="05000000000000000000" pitchFamily="2" charset="2"/>
              <a:buChar char="v"/>
            </a:pPr>
            <a:r>
              <a:rPr lang="en-US" dirty="0"/>
              <a:t>Understand some of the developmental challenges that sexual minority youth might face.</a:t>
            </a:r>
          </a:p>
          <a:p>
            <a:pPr>
              <a:buFont typeface="Wingdings" panose="05000000000000000000" pitchFamily="2" charset="2"/>
              <a:buChar char="v"/>
            </a:pPr>
            <a:endParaRPr lang="en-US" dirty="0"/>
          </a:p>
          <a:p>
            <a:pPr>
              <a:buFont typeface="Wingdings" panose="05000000000000000000" pitchFamily="2" charset="2"/>
              <a:buChar char="v"/>
            </a:pPr>
            <a:r>
              <a:rPr lang="en-US" dirty="0"/>
              <a:t>Discuss how we might help, and how to avoid harm.</a:t>
            </a:r>
          </a:p>
        </p:txBody>
      </p:sp>
    </p:spTree>
    <p:extLst>
      <p:ext uri="{BB962C8B-B14F-4D97-AF65-F5344CB8AC3E}">
        <p14:creationId xmlns:p14="http://schemas.microsoft.com/office/powerpoint/2010/main" val="1158063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DEVELOPMENTAL</a:t>
            </a:r>
            <a:br>
              <a:rPr lang="en-US" dirty="0"/>
            </a:br>
            <a:r>
              <a:rPr lang="en-US" dirty="0"/>
              <a:t>CHALLENGES</a:t>
            </a:r>
          </a:p>
        </p:txBody>
      </p:sp>
      <p:pic>
        <p:nvPicPr>
          <p:cNvPr id="53250" name="Picture 2" descr="Cover image of the GLSEN 2015 National School Climate Survey"/>
          <p:cNvPicPr>
            <a:picLocks noChangeAspect="1" noChangeArrowheads="1"/>
          </p:cNvPicPr>
          <p:nvPr/>
        </p:nvPicPr>
        <p:blipFill>
          <a:blip r:embed="rId3"/>
          <a:srcRect/>
          <a:stretch>
            <a:fillRect/>
          </a:stretch>
        </p:blipFill>
        <p:spPr bwMode="auto">
          <a:xfrm>
            <a:off x="8373782" y="2085381"/>
            <a:ext cx="3325159" cy="4306081"/>
          </a:xfrm>
          <a:prstGeom prst="rect">
            <a:avLst/>
          </a:prstGeom>
          <a:noFill/>
        </p:spPr>
      </p:pic>
      <p:sp>
        <p:nvSpPr>
          <p:cNvPr id="5" name="TextBox 4"/>
          <p:cNvSpPr txBox="1"/>
          <p:nvPr/>
        </p:nvSpPr>
        <p:spPr>
          <a:xfrm>
            <a:off x="860612" y="2904567"/>
            <a:ext cx="6699270" cy="4247317"/>
          </a:xfrm>
          <a:prstGeom prst="rect">
            <a:avLst/>
          </a:prstGeom>
          <a:noFill/>
        </p:spPr>
        <p:txBody>
          <a:bodyPr wrap="square" rtlCol="0">
            <a:spAutoFit/>
          </a:bodyPr>
          <a:lstStyle/>
          <a:p>
            <a:r>
              <a:rPr lang="en-US" dirty="0"/>
              <a:t>70% of sexual minority students reported verbal harassment.</a:t>
            </a:r>
          </a:p>
          <a:p>
            <a:endParaRPr lang="en-US" dirty="0"/>
          </a:p>
          <a:p>
            <a:r>
              <a:rPr lang="en-US" dirty="0"/>
              <a:t>27% of sexual minority students reported physical harassment.</a:t>
            </a:r>
          </a:p>
          <a:p>
            <a:endParaRPr lang="en-US" dirty="0"/>
          </a:p>
          <a:p>
            <a:r>
              <a:rPr lang="en-US" dirty="0"/>
              <a:t>32% missed at least 1 day of school due to feeling unsafe or</a:t>
            </a:r>
          </a:p>
          <a:p>
            <a:r>
              <a:rPr lang="en-US" dirty="0"/>
              <a:t>uncomfortable at school due to their sexual orientation.</a:t>
            </a:r>
          </a:p>
          <a:p>
            <a:endParaRPr lang="en-US" dirty="0"/>
          </a:p>
          <a:p>
            <a:r>
              <a:rPr lang="en-US" dirty="0"/>
              <a:t>Rural students were at higher risk of victimization than urban or </a:t>
            </a:r>
          </a:p>
          <a:p>
            <a:r>
              <a:rPr lang="en-US" dirty="0"/>
              <a:t>Suburban youth.</a:t>
            </a:r>
          </a:p>
          <a:p>
            <a:endParaRPr lang="en-US" dirty="0"/>
          </a:p>
          <a:p>
            <a:endParaRPr lang="en-US" dirty="0"/>
          </a:p>
          <a:p>
            <a:endParaRPr lang="en-US" dirty="0"/>
          </a:p>
          <a:p>
            <a:endParaRPr lang="en-US" dirty="0"/>
          </a:p>
          <a:p>
            <a:endParaRPr lang="en-US" dirty="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DEVELOPMENTAL</a:t>
            </a:r>
            <a:br>
              <a:rPr lang="en-US" dirty="0"/>
            </a:br>
            <a:r>
              <a:rPr lang="en-US" dirty="0"/>
              <a:t>Challenges:  Health disparities</a:t>
            </a:r>
          </a:p>
        </p:txBody>
      </p:sp>
      <p:pic>
        <p:nvPicPr>
          <p:cNvPr id="57346" name="Picture 2" descr="http://images.nap.edu/images/cover.php?id=13128"/>
          <p:cNvPicPr>
            <a:picLocks noChangeAspect="1" noChangeArrowheads="1"/>
          </p:cNvPicPr>
          <p:nvPr/>
        </p:nvPicPr>
        <p:blipFill>
          <a:blip r:embed="rId3"/>
          <a:srcRect/>
          <a:stretch>
            <a:fillRect/>
          </a:stretch>
        </p:blipFill>
        <p:spPr bwMode="auto">
          <a:xfrm>
            <a:off x="8642722" y="1587873"/>
            <a:ext cx="2921747" cy="4382621"/>
          </a:xfrm>
          <a:prstGeom prst="rect">
            <a:avLst/>
          </a:prstGeom>
          <a:noFill/>
        </p:spPr>
      </p:pic>
      <p:sp>
        <p:nvSpPr>
          <p:cNvPr id="6" name="TextBox 5"/>
          <p:cNvSpPr txBox="1"/>
          <p:nvPr/>
        </p:nvSpPr>
        <p:spPr>
          <a:xfrm>
            <a:off x="1386968" y="2219289"/>
            <a:ext cx="6682279" cy="1200329"/>
          </a:xfrm>
          <a:prstGeom prst="rect">
            <a:avLst/>
          </a:prstGeom>
          <a:noFill/>
        </p:spPr>
        <p:txBody>
          <a:bodyPr wrap="square" rtlCol="0">
            <a:spAutoFit/>
          </a:bodyPr>
          <a:lstStyle/>
          <a:p>
            <a:r>
              <a:rPr lang="en-US" dirty="0"/>
              <a:t>LGBT youth are between 1.8 to 2.9 times more likely to develop</a:t>
            </a:r>
          </a:p>
          <a:p>
            <a:r>
              <a:rPr lang="en-US" dirty="0"/>
              <a:t>major depression, generalized anxiety, or conduct disorder and more likely to experience suicidal thoughts or actions.</a:t>
            </a:r>
          </a:p>
          <a:p>
            <a:endParaRPr lang="en-US" dirty="0"/>
          </a:p>
        </p:txBody>
      </p:sp>
      <p:graphicFrame>
        <p:nvGraphicFramePr>
          <p:cNvPr id="7" name="Table 6"/>
          <p:cNvGraphicFramePr>
            <a:graphicFrameLocks noGrp="1"/>
          </p:cNvGraphicFramePr>
          <p:nvPr/>
        </p:nvGraphicFramePr>
        <p:xfrm>
          <a:off x="547314" y="3952469"/>
          <a:ext cx="7789862" cy="1956168"/>
        </p:xfrm>
        <a:graphic>
          <a:graphicData uri="http://schemas.openxmlformats.org/drawingml/2006/table">
            <a:tbl>
              <a:tblPr/>
              <a:tblGrid>
                <a:gridCol w="2058901">
                  <a:extLst>
                    <a:ext uri="{9D8B030D-6E8A-4147-A177-3AD203B41FA5}">
                      <a16:colId xmlns:a16="http://schemas.microsoft.com/office/drawing/2014/main" xmlns="" val="20000"/>
                    </a:ext>
                  </a:extLst>
                </a:gridCol>
                <a:gridCol w="2139559">
                  <a:extLst>
                    <a:ext uri="{9D8B030D-6E8A-4147-A177-3AD203B41FA5}">
                      <a16:colId xmlns:a16="http://schemas.microsoft.com/office/drawing/2014/main" xmlns="" val="20001"/>
                    </a:ext>
                  </a:extLst>
                </a:gridCol>
                <a:gridCol w="1604669">
                  <a:extLst>
                    <a:ext uri="{9D8B030D-6E8A-4147-A177-3AD203B41FA5}">
                      <a16:colId xmlns:a16="http://schemas.microsoft.com/office/drawing/2014/main" xmlns="" val="20002"/>
                    </a:ext>
                  </a:extLst>
                </a:gridCol>
                <a:gridCol w="1986733">
                  <a:extLst>
                    <a:ext uri="{9D8B030D-6E8A-4147-A177-3AD203B41FA5}">
                      <a16:colId xmlns:a16="http://schemas.microsoft.com/office/drawing/2014/main" xmlns="" val="20003"/>
                    </a:ext>
                  </a:extLst>
                </a:gridCol>
              </a:tblGrid>
              <a:tr h="489042">
                <a:tc>
                  <a:txBody>
                    <a:bodyPr/>
                    <a:lstStyle/>
                    <a:p>
                      <a:pPr marL="0" marR="0">
                        <a:lnSpc>
                          <a:spcPct val="200000"/>
                        </a:lnSpc>
                        <a:spcBef>
                          <a:spcPts val="0"/>
                        </a:spcBef>
                        <a:spcAft>
                          <a:spcPts val="0"/>
                        </a:spcAft>
                        <a:tabLst>
                          <a:tab pos="228600" algn="l"/>
                        </a:tabLst>
                      </a:pPr>
                      <a:r>
                        <a:rPr lang="en-US" sz="1600" dirty="0">
                          <a:latin typeface="Times New Roman"/>
                          <a:ea typeface="MS Mincho"/>
                          <a:cs typeface="Times New Roman"/>
                        </a:rPr>
                        <a:t>	</a:t>
                      </a:r>
                      <a:endParaRPr lang="en-US" sz="1500" dirty="0">
                        <a:latin typeface="Calibri"/>
                        <a:ea typeface="MS Mincho"/>
                        <a:cs typeface="Times New Roman"/>
                      </a:endParaRPr>
                    </a:p>
                  </a:txBody>
                  <a:tcPr marL="91695" marR="916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nSpc>
                          <a:spcPct val="200000"/>
                        </a:lnSpc>
                        <a:spcBef>
                          <a:spcPts val="0"/>
                        </a:spcBef>
                        <a:spcAft>
                          <a:spcPts val="0"/>
                        </a:spcAft>
                      </a:pPr>
                      <a:r>
                        <a:rPr lang="en-US" sz="1600">
                          <a:latin typeface="Times New Roman"/>
                          <a:ea typeface="MS Mincho"/>
                          <a:cs typeface="Times New Roman"/>
                        </a:rPr>
                        <a:t>Suicidal Thoughts (%)</a:t>
                      </a:r>
                      <a:endParaRPr lang="en-US" sz="1500">
                        <a:latin typeface="Calibri"/>
                        <a:ea typeface="MS Mincho"/>
                        <a:cs typeface="Times New Roman"/>
                      </a:endParaRPr>
                    </a:p>
                  </a:txBody>
                  <a:tcPr marL="91695" marR="916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600">
                          <a:latin typeface="Times New Roman"/>
                          <a:ea typeface="MS Mincho"/>
                          <a:cs typeface="Times New Roman"/>
                        </a:rPr>
                        <a:t>Suicide Plan (%)</a:t>
                      </a:r>
                      <a:endParaRPr lang="en-US" sz="1500">
                        <a:latin typeface="Calibri"/>
                        <a:ea typeface="MS Mincho"/>
                        <a:cs typeface="Times New Roman"/>
                      </a:endParaRPr>
                    </a:p>
                  </a:txBody>
                  <a:tcPr marL="91695" marR="916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600">
                          <a:latin typeface="Times New Roman"/>
                          <a:ea typeface="MS Mincho"/>
                          <a:cs typeface="Times New Roman"/>
                        </a:rPr>
                        <a:t>Suicide Attempts (%)</a:t>
                      </a:r>
                      <a:endParaRPr lang="en-US" sz="1500">
                        <a:latin typeface="Calibri"/>
                        <a:ea typeface="MS Mincho"/>
                        <a:cs typeface="Times New Roman"/>
                      </a:endParaRPr>
                    </a:p>
                  </a:txBody>
                  <a:tcPr marL="91695" marR="916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89042">
                <a:tc>
                  <a:txBody>
                    <a:bodyPr/>
                    <a:lstStyle/>
                    <a:p>
                      <a:pPr marL="0" marR="0">
                        <a:lnSpc>
                          <a:spcPct val="200000"/>
                        </a:lnSpc>
                        <a:spcBef>
                          <a:spcPts val="0"/>
                        </a:spcBef>
                        <a:spcAft>
                          <a:spcPts val="0"/>
                        </a:spcAft>
                      </a:pPr>
                      <a:r>
                        <a:rPr lang="en-US" sz="1600">
                          <a:latin typeface="Times New Roman"/>
                          <a:ea typeface="MS Mincho"/>
                          <a:cs typeface="Times New Roman"/>
                        </a:rPr>
                        <a:t>Heterosexual</a:t>
                      </a:r>
                      <a:endParaRPr lang="en-US" sz="1500">
                        <a:latin typeface="Calibri"/>
                        <a:ea typeface="MS Mincho"/>
                        <a:cs typeface="Times New Roman"/>
                      </a:endParaRPr>
                    </a:p>
                  </a:txBody>
                  <a:tcPr marL="91695" marR="916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a:latin typeface="Times New Roman"/>
                          <a:ea typeface="MS Mincho"/>
                          <a:cs typeface="Times New Roman"/>
                        </a:rPr>
                        <a:t>14.8</a:t>
                      </a:r>
                      <a:endParaRPr lang="en-US" sz="1500">
                        <a:latin typeface="Calibri"/>
                        <a:ea typeface="MS Mincho"/>
                        <a:cs typeface="Times New Roman"/>
                      </a:endParaRPr>
                    </a:p>
                  </a:txBody>
                  <a:tcPr marL="91695" marR="916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a:latin typeface="Times New Roman"/>
                          <a:ea typeface="MS Mincho"/>
                          <a:cs typeface="Times New Roman"/>
                        </a:rPr>
                        <a:t>11.9</a:t>
                      </a:r>
                      <a:endParaRPr lang="en-US" sz="1500">
                        <a:latin typeface="Calibri"/>
                        <a:ea typeface="MS Mincho"/>
                        <a:cs typeface="Times New Roman"/>
                      </a:endParaRPr>
                    </a:p>
                  </a:txBody>
                  <a:tcPr marL="91695" marR="916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a:latin typeface="Times New Roman"/>
                          <a:ea typeface="MS Mincho"/>
                          <a:cs typeface="Times New Roman"/>
                        </a:rPr>
                        <a:t>6.4</a:t>
                      </a:r>
                      <a:endParaRPr lang="en-US" sz="1500">
                        <a:latin typeface="Calibri"/>
                        <a:ea typeface="MS Mincho"/>
                        <a:cs typeface="Times New Roman"/>
                      </a:endParaRPr>
                    </a:p>
                  </a:txBody>
                  <a:tcPr marL="91695" marR="916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89042">
                <a:tc>
                  <a:txBody>
                    <a:bodyPr/>
                    <a:lstStyle/>
                    <a:p>
                      <a:pPr marL="0" marR="0">
                        <a:lnSpc>
                          <a:spcPct val="200000"/>
                        </a:lnSpc>
                        <a:spcBef>
                          <a:spcPts val="0"/>
                        </a:spcBef>
                        <a:spcAft>
                          <a:spcPts val="0"/>
                        </a:spcAft>
                      </a:pPr>
                      <a:r>
                        <a:rPr lang="en-US" sz="1600">
                          <a:latin typeface="Times New Roman"/>
                          <a:ea typeface="MS Mincho"/>
                          <a:cs typeface="Times New Roman"/>
                        </a:rPr>
                        <a:t>Lesbian-Gay-Bisexual</a:t>
                      </a:r>
                      <a:endParaRPr lang="en-US" sz="1500">
                        <a:latin typeface="Calibri"/>
                        <a:ea typeface="MS Mincho"/>
                        <a:cs typeface="Times New Roman"/>
                      </a:endParaRPr>
                    </a:p>
                  </a:txBody>
                  <a:tcPr marL="91695" marR="916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a:latin typeface="Times New Roman"/>
                          <a:ea typeface="MS Mincho"/>
                          <a:cs typeface="Times New Roman"/>
                        </a:rPr>
                        <a:t>42.8</a:t>
                      </a:r>
                      <a:endParaRPr lang="en-US" sz="1500">
                        <a:latin typeface="Calibri"/>
                        <a:ea typeface="MS Mincho"/>
                        <a:cs typeface="Times New Roman"/>
                      </a:endParaRPr>
                    </a:p>
                  </a:txBody>
                  <a:tcPr marL="91695" marR="916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a:latin typeface="Times New Roman"/>
                          <a:ea typeface="MS Mincho"/>
                          <a:cs typeface="Times New Roman"/>
                        </a:rPr>
                        <a:t>38.2</a:t>
                      </a:r>
                      <a:endParaRPr lang="en-US" sz="1500">
                        <a:latin typeface="Calibri"/>
                        <a:ea typeface="MS Mincho"/>
                        <a:cs typeface="Times New Roman"/>
                      </a:endParaRPr>
                    </a:p>
                  </a:txBody>
                  <a:tcPr marL="91695" marR="916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a:latin typeface="Times New Roman"/>
                          <a:ea typeface="MS Mincho"/>
                          <a:cs typeface="Times New Roman"/>
                        </a:rPr>
                        <a:t>29.4</a:t>
                      </a:r>
                      <a:endParaRPr lang="en-US" sz="1500">
                        <a:latin typeface="Calibri"/>
                        <a:ea typeface="MS Mincho"/>
                        <a:cs typeface="Times New Roman"/>
                      </a:endParaRPr>
                    </a:p>
                  </a:txBody>
                  <a:tcPr marL="91695" marR="916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89042">
                <a:tc>
                  <a:txBody>
                    <a:bodyPr/>
                    <a:lstStyle/>
                    <a:p>
                      <a:pPr marL="0" marR="0">
                        <a:lnSpc>
                          <a:spcPct val="200000"/>
                        </a:lnSpc>
                        <a:spcBef>
                          <a:spcPts val="0"/>
                        </a:spcBef>
                        <a:spcAft>
                          <a:spcPts val="0"/>
                        </a:spcAft>
                      </a:pPr>
                      <a:r>
                        <a:rPr lang="en-US" sz="1600" dirty="0">
                          <a:latin typeface="Times New Roman"/>
                          <a:ea typeface="MS Mincho"/>
                          <a:cs typeface="Times New Roman"/>
                        </a:rPr>
                        <a:t>Not Sure</a:t>
                      </a:r>
                      <a:endParaRPr lang="en-US" sz="1500" dirty="0">
                        <a:latin typeface="Calibri"/>
                        <a:ea typeface="MS Mincho"/>
                        <a:cs typeface="Times New Roman"/>
                      </a:endParaRPr>
                    </a:p>
                  </a:txBody>
                  <a:tcPr marL="91695" marR="916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dirty="0">
                          <a:latin typeface="Times New Roman"/>
                          <a:ea typeface="MS Mincho"/>
                          <a:cs typeface="Times New Roman"/>
                        </a:rPr>
                        <a:t>31.9</a:t>
                      </a:r>
                      <a:endParaRPr lang="en-US" sz="1500" dirty="0">
                        <a:latin typeface="Calibri"/>
                        <a:ea typeface="MS Mincho"/>
                        <a:cs typeface="Times New Roman"/>
                      </a:endParaRPr>
                    </a:p>
                  </a:txBody>
                  <a:tcPr marL="91695" marR="916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dirty="0">
                          <a:latin typeface="Times New Roman"/>
                          <a:ea typeface="MS Mincho"/>
                          <a:cs typeface="Times New Roman"/>
                        </a:rPr>
                        <a:t>27.9</a:t>
                      </a:r>
                      <a:endParaRPr lang="en-US" sz="1500" dirty="0">
                        <a:latin typeface="Calibri"/>
                        <a:ea typeface="MS Mincho"/>
                        <a:cs typeface="Times New Roman"/>
                      </a:endParaRPr>
                    </a:p>
                  </a:txBody>
                  <a:tcPr marL="91695" marR="916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dirty="0">
                          <a:latin typeface="Times New Roman"/>
                          <a:ea typeface="MS Mincho"/>
                          <a:cs typeface="Times New Roman"/>
                        </a:rPr>
                        <a:t>13.7</a:t>
                      </a:r>
                      <a:endParaRPr lang="en-US" sz="1500" dirty="0">
                        <a:latin typeface="Calibri"/>
                        <a:ea typeface="MS Mincho"/>
                        <a:cs typeface="Times New Roman"/>
                      </a:endParaRPr>
                    </a:p>
                  </a:txBody>
                  <a:tcPr marL="91695" marR="916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9" name="TextBox 8"/>
          <p:cNvSpPr txBox="1"/>
          <p:nvPr/>
        </p:nvSpPr>
        <p:spPr>
          <a:xfrm>
            <a:off x="542423" y="3603812"/>
            <a:ext cx="6028189" cy="369332"/>
          </a:xfrm>
          <a:prstGeom prst="rect">
            <a:avLst/>
          </a:prstGeom>
          <a:noFill/>
        </p:spPr>
        <p:txBody>
          <a:bodyPr wrap="none" rtlCol="0">
            <a:spAutoFit/>
          </a:bodyPr>
          <a:lstStyle/>
          <a:p>
            <a:r>
              <a:rPr lang="en-US" b="1" dirty="0"/>
              <a:t>2015 Youth Risk Behavior Survey (YRBS), Ages 14-17</a:t>
            </a:r>
          </a:p>
        </p:txBody>
      </p:sp>
      <p:sp>
        <p:nvSpPr>
          <p:cNvPr id="11" name="Rectangle 10"/>
          <p:cNvSpPr/>
          <p:nvPr/>
        </p:nvSpPr>
        <p:spPr>
          <a:xfrm>
            <a:off x="708212" y="6304002"/>
            <a:ext cx="7360024" cy="553998"/>
          </a:xfrm>
          <a:prstGeom prst="rect">
            <a:avLst/>
          </a:prstGeom>
        </p:spPr>
        <p:txBody>
          <a:bodyPr wrap="square">
            <a:spAutoFit/>
          </a:bodyPr>
          <a:lstStyle/>
          <a:p>
            <a:r>
              <a:rPr lang="en-US" sz="1000" dirty="0" err="1"/>
              <a:t>Kann</a:t>
            </a:r>
            <a:r>
              <a:rPr lang="en-US" sz="1000" dirty="0"/>
              <a:t> L, Olsen EO, McManus T, Harris WA, </a:t>
            </a:r>
            <a:r>
              <a:rPr lang="en-US" sz="1000" dirty="0" err="1"/>
              <a:t>Shanklin</a:t>
            </a:r>
            <a:r>
              <a:rPr lang="en-US" sz="1000" dirty="0"/>
              <a:t> SL, Flint KH, et al. Sexual Identity, Sex of Sexual Contacts, and Health-Related Behaviors Among Students in Grades 9-12 - United States and Selected Sites, 2015. Morbidity and mortality weekly report Surveillance summaries (Washington, DC : 2002). 2016;65(9):1-202.</a:t>
            </a:r>
          </a:p>
        </p:txBody>
      </p:sp>
      <p:sp>
        <p:nvSpPr>
          <p:cNvPr id="3" name="TextBox 2"/>
          <p:cNvSpPr txBox="1"/>
          <p:nvPr/>
        </p:nvSpPr>
        <p:spPr>
          <a:xfrm>
            <a:off x="7507675" y="5829320"/>
            <a:ext cx="848309" cy="276999"/>
          </a:xfrm>
          <a:prstGeom prst="rect">
            <a:avLst/>
          </a:prstGeom>
          <a:noFill/>
        </p:spPr>
        <p:txBody>
          <a:bodyPr wrap="none" rtlCol="0">
            <a:spAutoFit/>
          </a:bodyPr>
          <a:lstStyle/>
          <a:p>
            <a:r>
              <a:rPr lang="en-US" sz="1200" dirty="0"/>
              <a:t>N=15,600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Developmental challenges</a:t>
            </a:r>
          </a:p>
        </p:txBody>
      </p:sp>
      <p:sp>
        <p:nvSpPr>
          <p:cNvPr id="3" name="Content Placeholder 2"/>
          <p:cNvSpPr>
            <a:spLocks noGrp="1"/>
          </p:cNvSpPr>
          <p:nvPr>
            <p:ph idx="1"/>
          </p:nvPr>
        </p:nvSpPr>
        <p:spPr>
          <a:xfrm>
            <a:off x="1104810" y="2162287"/>
            <a:ext cx="9720071" cy="2033195"/>
          </a:xfrm>
        </p:spPr>
        <p:txBody>
          <a:bodyPr>
            <a:normAutofit/>
          </a:bodyPr>
          <a:lstStyle/>
          <a:p>
            <a:r>
              <a:rPr lang="en-US" b="1" dirty="0"/>
              <a:t>Legalizing same-sex marriage was associated with fewer youth suicide attempts, new study finds</a:t>
            </a:r>
          </a:p>
          <a:p>
            <a:r>
              <a:rPr lang="en-US" dirty="0"/>
              <a:t>By </a:t>
            </a:r>
            <a:r>
              <a:rPr lang="en-US" dirty="0">
                <a:hlinkClick r:id="rId3"/>
              </a:rPr>
              <a:t>Ben </a:t>
            </a:r>
            <a:r>
              <a:rPr lang="en-US" dirty="0" err="1">
                <a:hlinkClick r:id="rId3"/>
              </a:rPr>
              <a:t>Guarino</a:t>
            </a:r>
            <a:r>
              <a:rPr lang="en-US" dirty="0"/>
              <a:t> </a:t>
            </a:r>
            <a:r>
              <a:rPr lang="en-US" dirty="0">
                <a:hlinkClick r:id="rId4"/>
              </a:rPr>
              <a:t>Morning Mix</a:t>
            </a:r>
            <a:endParaRPr lang="en-US" dirty="0"/>
          </a:p>
          <a:p>
            <a:r>
              <a:rPr lang="en-US" dirty="0"/>
              <a:t>February 21, 2017</a:t>
            </a:r>
          </a:p>
          <a:p>
            <a:endParaRPr lang="en-US" dirty="0"/>
          </a:p>
        </p:txBody>
      </p:sp>
      <p:pic>
        <p:nvPicPr>
          <p:cNvPr id="58370" name="Picture 2" descr="http://14575-presscdn-0-73.pagely.netdna-cdn.com/wp-content/uploads/2016/02/The-Washington-Post-logo.jpg">
            <a:hlinkClick r:id="rId5"/>
          </p:cNvPr>
          <p:cNvPicPr>
            <a:picLocks noChangeAspect="1" noChangeArrowheads="1"/>
          </p:cNvPicPr>
          <p:nvPr/>
        </p:nvPicPr>
        <p:blipFill>
          <a:blip r:embed="rId6"/>
          <a:srcRect/>
          <a:stretch>
            <a:fillRect/>
          </a:stretch>
        </p:blipFill>
        <p:spPr bwMode="auto">
          <a:xfrm>
            <a:off x="2295713" y="4222377"/>
            <a:ext cx="1905000" cy="1905000"/>
          </a:xfrm>
          <a:prstGeom prst="rect">
            <a:avLst/>
          </a:prstGeom>
          <a:noFill/>
        </p:spPr>
      </p:pic>
      <p:sp>
        <p:nvSpPr>
          <p:cNvPr id="6" name="Rectangle 5"/>
          <p:cNvSpPr/>
          <p:nvPr/>
        </p:nvSpPr>
        <p:spPr>
          <a:xfrm>
            <a:off x="4661648" y="3884457"/>
            <a:ext cx="6096000" cy="2585323"/>
          </a:xfrm>
          <a:prstGeom prst="rect">
            <a:avLst/>
          </a:prstGeom>
        </p:spPr>
        <p:txBody>
          <a:bodyPr>
            <a:spAutoFit/>
          </a:bodyPr>
          <a:lstStyle/>
          <a:p>
            <a:r>
              <a:rPr lang="en-US" dirty="0"/>
              <a:t>“Stigma is one of the most frequently hypothesized risk factors for explaining sexual orientation disparities in suicide outcomes,” wrote Columbia University’s Mark L. </a:t>
            </a:r>
            <a:r>
              <a:rPr lang="en-US" dirty="0" err="1"/>
              <a:t>Hatzenbuehler</a:t>
            </a:r>
            <a:r>
              <a:rPr lang="en-US" dirty="0"/>
              <a:t> in a JAMA Pediatrics </a:t>
            </a:r>
            <a:r>
              <a:rPr lang="en-US" dirty="0">
                <a:hlinkClick r:id="rId7"/>
              </a:rPr>
              <a:t>editorial</a:t>
            </a:r>
            <a:r>
              <a:rPr lang="en-US" dirty="0"/>
              <a:t> accompanying the study.</a:t>
            </a:r>
          </a:p>
          <a:p>
            <a:r>
              <a:rPr lang="en-US" dirty="0"/>
              <a:t>Although the majority of high school students do not have immediate plans to get married, legalizing “same-sex marriage reduces structural stigma associated with sexual orientation,” </a:t>
            </a:r>
            <a:r>
              <a:rPr lang="en-US" dirty="0" err="1"/>
              <a:t>Raifman</a:t>
            </a:r>
            <a:r>
              <a:rPr lang="en-US" dirty="0"/>
              <a:t> said.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05838"/>
            <a:ext cx="9753600" cy="1614792"/>
          </a:xfrm>
        </p:spPr>
        <p:txBody>
          <a:bodyPr>
            <a:normAutofit fontScale="90000"/>
          </a:bodyPr>
          <a:lstStyle/>
          <a:p>
            <a:r>
              <a:rPr lang="en-US" dirty="0"/>
              <a:t>“</a:t>
            </a:r>
            <a:r>
              <a:rPr lang="en-US" dirty="0">
                <a:solidFill>
                  <a:schemeClr val="tx1"/>
                </a:solidFill>
              </a:rPr>
              <a:t>The nature of injustice is that we may not always see it in our own times”</a:t>
            </a:r>
            <a:r>
              <a:rPr lang="en-US" dirty="0"/>
              <a:t> [Kennedy, 2015]</a:t>
            </a:r>
          </a:p>
        </p:txBody>
      </p:sp>
      <p:sp>
        <p:nvSpPr>
          <p:cNvPr id="3" name="Content Placeholder 2"/>
          <p:cNvSpPr>
            <a:spLocks noGrp="1"/>
          </p:cNvSpPr>
          <p:nvPr>
            <p:ph idx="1"/>
          </p:nvPr>
        </p:nvSpPr>
        <p:spPr>
          <a:xfrm>
            <a:off x="1254868" y="2130358"/>
            <a:ext cx="9717932" cy="4179004"/>
          </a:xfrm>
        </p:spPr>
        <p:txBody>
          <a:bodyPr>
            <a:normAutofit/>
          </a:bodyPr>
          <a:lstStyle/>
          <a:p>
            <a:r>
              <a:rPr lang="en-US" sz="2400" dirty="0"/>
              <a:t>Cultural attitudes towards LGBTQ people have shifted towards tolerance/acceptance/inclusion over past 30 years.</a:t>
            </a:r>
          </a:p>
          <a:p>
            <a:r>
              <a:rPr lang="en-US" sz="2400" dirty="0"/>
              <a:t>Changes in law and public policy have made it possible for LGBTQ families to form and participate in social spheres once reserved for married heterosexual couples.</a:t>
            </a:r>
          </a:p>
          <a:p>
            <a:r>
              <a:rPr lang="en-US" sz="2400" dirty="0"/>
              <a:t>Recent US Supreme Court ruling that marriage is a fundamental right that must be recognized in all states.</a:t>
            </a:r>
          </a:p>
        </p:txBody>
      </p:sp>
      <p:sp>
        <p:nvSpPr>
          <p:cNvPr id="4" name="Date Placeholder 3"/>
          <p:cNvSpPr>
            <a:spLocks noGrp="1"/>
          </p:cNvSpPr>
          <p:nvPr>
            <p:ph type="dt" sz="half" idx="10"/>
          </p:nvPr>
        </p:nvSpPr>
        <p:spPr>
          <a:xfrm>
            <a:off x="1219200" y="6342647"/>
            <a:ext cx="2844800" cy="365125"/>
          </a:xfrm>
        </p:spPr>
        <p:txBody>
          <a:bodyPr/>
          <a:lstStyle/>
          <a:p>
            <a:r>
              <a:rPr lang="en-US" dirty="0"/>
              <a:t>2015</a:t>
            </a:r>
          </a:p>
        </p:txBody>
      </p:sp>
      <p:sp>
        <p:nvSpPr>
          <p:cNvPr id="5" name="Footer Placeholder 4"/>
          <p:cNvSpPr>
            <a:spLocks noGrp="1"/>
          </p:cNvSpPr>
          <p:nvPr>
            <p:ph type="ftr" sz="quarter" idx="11"/>
          </p:nvPr>
        </p:nvSpPr>
        <p:spPr>
          <a:xfrm>
            <a:off x="7342514" y="6391073"/>
            <a:ext cx="2995319" cy="301227"/>
          </a:xfrm>
        </p:spPr>
        <p:txBody>
          <a:bodyPr/>
          <a:lstStyle/>
          <a:p>
            <a:r>
              <a:rPr lang="en-US" dirty="0"/>
              <a:t>Peter Daniolos, MD &amp; Tam </a:t>
            </a:r>
            <a:r>
              <a:rPr lang="en-US" dirty="0" err="1"/>
              <a:t>Woodrum</a:t>
            </a:r>
            <a:r>
              <a:rPr lang="en-US" dirty="0"/>
              <a:t>, JD</a:t>
            </a:r>
          </a:p>
        </p:txBody>
      </p:sp>
    </p:spTree>
    <p:extLst>
      <p:ext uri="{BB962C8B-B14F-4D97-AF65-F5344CB8AC3E}">
        <p14:creationId xmlns:p14="http://schemas.microsoft.com/office/powerpoint/2010/main" val="91368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pic>
        <p:nvPicPr>
          <p:cNvPr id="4" name="Content Placeholder 3" descr="nd_Tango_Makes_Three_with_Chinstrap_Penguins.jpg"/>
          <p:cNvPicPr>
            <a:picLocks noGrp="1" noChangeAspect="1"/>
          </p:cNvPicPr>
          <p:nvPr>
            <p:ph idx="4294967295"/>
          </p:nvPr>
        </p:nvPicPr>
        <p:blipFill>
          <a:blip r:embed="rId3" cstate="screen">
            <a:extLst>
              <a:ext uri="{28A0092B-C50C-407E-A947-70E740481C1C}">
                <a14:useLocalDpi xmlns:a14="http://schemas.microsoft.com/office/drawing/2010/main"/>
              </a:ext>
            </a:extLst>
          </a:blip>
          <a:srcRect/>
          <a:stretch>
            <a:fillRect/>
          </a:stretch>
        </p:blipFill>
        <p:spPr>
          <a:xfrm>
            <a:off x="1158240" y="1614488"/>
            <a:ext cx="9753600" cy="3540125"/>
          </a:xfrm>
        </p:spPr>
      </p:pic>
    </p:spTree>
    <p:extLst>
      <p:ext uri="{BB962C8B-B14F-4D97-AF65-F5344CB8AC3E}">
        <p14:creationId xmlns:p14="http://schemas.microsoft.com/office/powerpoint/2010/main" val="2562751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DEVELOPMENTAL CHALLENGES</a:t>
            </a:r>
          </a:p>
        </p:txBody>
      </p:sp>
      <p:sp>
        <p:nvSpPr>
          <p:cNvPr id="3" name="Content Placeholder 2"/>
          <p:cNvSpPr>
            <a:spLocks noGrp="1"/>
          </p:cNvSpPr>
          <p:nvPr>
            <p:ph idx="1"/>
          </p:nvPr>
        </p:nvSpPr>
        <p:spPr/>
        <p:txBody>
          <a:bodyPr>
            <a:normAutofit lnSpcReduction="10000"/>
          </a:bodyPr>
          <a:lstStyle/>
          <a:p>
            <a:pPr>
              <a:buNone/>
            </a:pPr>
            <a:r>
              <a:rPr lang="en-US" dirty="0">
                <a:solidFill>
                  <a:schemeClr val="bg2"/>
                </a:solidFill>
              </a:rPr>
              <a:t>	1. Adolescence is a time of identity consolidation, including multiple identities, and the </a:t>
            </a:r>
            <a:r>
              <a:rPr lang="en-US" i="1" dirty="0" err="1">
                <a:solidFill>
                  <a:schemeClr val="bg2"/>
                </a:solidFill>
              </a:rPr>
              <a:t>intersectionality</a:t>
            </a:r>
            <a:r>
              <a:rPr lang="en-US" dirty="0">
                <a:solidFill>
                  <a:schemeClr val="bg2"/>
                </a:solidFill>
              </a:rPr>
              <a:t> of these multiple identities.  At times teens may struggle to consolidate various aspects of their identity that seem incongruent, which can lead to angst. </a:t>
            </a:r>
          </a:p>
          <a:p>
            <a:pPr>
              <a:buNone/>
            </a:pPr>
            <a:endParaRPr lang="en-US" dirty="0"/>
          </a:p>
          <a:p>
            <a:pPr>
              <a:buNone/>
            </a:pPr>
            <a:r>
              <a:rPr lang="en-US" dirty="0"/>
              <a:t>	2. Minority adolescents might seek to hide certain aspects of their identity in order to better fit in.  This is usually done in ways so as to limit exposure to shame and victimization, but can lead to sensitization to shame, increased fear of victimization, and social isolation.</a:t>
            </a:r>
          </a:p>
          <a:p>
            <a:pPr>
              <a:buNone/>
            </a:pPr>
            <a:endParaRPr lang="en-US" dirty="0">
              <a:solidFill>
                <a:schemeClr val="bg2"/>
              </a:solidFill>
            </a:endParaRPr>
          </a:p>
          <a:p>
            <a:pPr>
              <a:buNone/>
            </a:pPr>
            <a:r>
              <a:rPr lang="en-US" dirty="0">
                <a:solidFill>
                  <a:schemeClr val="bg2"/>
                </a:solidFill>
              </a:rPr>
              <a:t>3. Attention should be paid to the development not only of the sexual minority youth but also the family, which is also rapidly changing to accommodate their loved one.  At times family will struggle to find how to accept their loved one for who they are.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DEVELOPMENTAL CHALLENGES</a:t>
            </a:r>
          </a:p>
        </p:txBody>
      </p:sp>
      <p:sp>
        <p:nvSpPr>
          <p:cNvPr id="3" name="Content Placeholder 2"/>
          <p:cNvSpPr>
            <a:spLocks noGrp="1"/>
          </p:cNvSpPr>
          <p:nvPr>
            <p:ph idx="1"/>
          </p:nvPr>
        </p:nvSpPr>
        <p:spPr/>
        <p:txBody>
          <a:bodyPr>
            <a:normAutofit/>
          </a:bodyPr>
          <a:lstStyle/>
          <a:p>
            <a:pPr marL="0" indent="0">
              <a:buNone/>
            </a:pPr>
            <a:r>
              <a:rPr lang="en-US" dirty="0"/>
              <a:t>“I remember going home at night and crying myself to sleep because I knew that I was different, and I was terrified of being different”</a:t>
            </a:r>
          </a:p>
          <a:p>
            <a:pPr marL="0" indent="0">
              <a:buNone/>
            </a:pPr>
            <a:r>
              <a:rPr lang="en-US" dirty="0"/>
              <a:t>“I felt different. … [because my] mother is very, very anti-gay and [my] father is as well. I hated it. I did not want to be gay at all, ever. Because … it made me an outcast. Everywhere I had to be constantly careful about what I did and I [could not] cope with it at all” </a:t>
            </a:r>
          </a:p>
          <a:p>
            <a:pPr marL="0" indent="0">
              <a:buNone/>
            </a:pPr>
            <a:r>
              <a:rPr lang="en-US" dirty="0"/>
              <a:t>“I mean you can … pretend to be heterosexual as much as you like, but, when push comes to shove, … [it is difficult] to … create this big lie all the time, you know, live this lie”</a:t>
            </a:r>
            <a:endParaRPr lang="en-US" sz="1300" dirty="0"/>
          </a:p>
          <a:p>
            <a:pPr marL="0" indent="0">
              <a:buNone/>
            </a:pPr>
            <a:r>
              <a:rPr lang="en-US" sz="1300" dirty="0"/>
              <a:t>Flowers, P. and K. </a:t>
            </a:r>
            <a:r>
              <a:rPr lang="en-US" sz="1300" dirty="0" err="1"/>
              <a:t>Buston</a:t>
            </a:r>
            <a:r>
              <a:rPr lang="en-US" sz="1300" dirty="0"/>
              <a:t>, </a:t>
            </a:r>
            <a:r>
              <a:rPr lang="en-US" sz="1300" i="1" dirty="0"/>
              <a:t>“I was terrified of being different”: exploring gay men's accounts of growing-up in a heterosexist society.</a:t>
            </a:r>
            <a:r>
              <a:rPr lang="en-US" sz="1300" dirty="0"/>
              <a:t> Journal of Adolescence, 2001. </a:t>
            </a:r>
            <a:r>
              <a:rPr lang="en-US" sz="1300" b="1" dirty="0"/>
              <a:t>24</a:t>
            </a:r>
            <a:r>
              <a:rPr lang="en-US" sz="1300" dirty="0"/>
              <a:t>(1): p. 51-65.</a:t>
            </a:r>
          </a:p>
        </p:txBody>
      </p:sp>
    </p:spTree>
    <p:extLst>
      <p:ext uri="{BB962C8B-B14F-4D97-AF65-F5344CB8AC3E}">
        <p14:creationId xmlns:p14="http://schemas.microsoft.com/office/powerpoint/2010/main" val="3925716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DEVELOPMENTAL CHALLENGES</a:t>
            </a:r>
          </a:p>
        </p:txBody>
      </p:sp>
      <p:sp>
        <p:nvSpPr>
          <p:cNvPr id="3" name="Content Placeholder 2"/>
          <p:cNvSpPr>
            <a:spLocks noGrp="1"/>
          </p:cNvSpPr>
          <p:nvPr>
            <p:ph idx="1"/>
          </p:nvPr>
        </p:nvSpPr>
        <p:spPr/>
        <p:txBody>
          <a:bodyPr>
            <a:normAutofit lnSpcReduction="10000"/>
          </a:bodyPr>
          <a:lstStyle/>
          <a:p>
            <a:pPr>
              <a:buNone/>
            </a:pPr>
            <a:r>
              <a:rPr lang="en-US" dirty="0">
                <a:solidFill>
                  <a:schemeClr val="bg2"/>
                </a:solidFill>
              </a:rPr>
              <a:t>	1. Adolescence is a time of identity consolidation, including multiple identities, and the </a:t>
            </a:r>
            <a:r>
              <a:rPr lang="en-US" i="1" dirty="0" err="1">
                <a:solidFill>
                  <a:schemeClr val="bg2"/>
                </a:solidFill>
              </a:rPr>
              <a:t>intersectionality</a:t>
            </a:r>
            <a:r>
              <a:rPr lang="en-US" dirty="0">
                <a:solidFill>
                  <a:schemeClr val="bg2"/>
                </a:solidFill>
              </a:rPr>
              <a:t> of these multiple identities.  At times teens may struggle to consolidate various aspects of their identity that seem incongruent, which can lead to angst. </a:t>
            </a:r>
          </a:p>
          <a:p>
            <a:pPr>
              <a:buNone/>
            </a:pPr>
            <a:endParaRPr lang="en-US" dirty="0">
              <a:solidFill>
                <a:schemeClr val="bg2"/>
              </a:solidFill>
            </a:endParaRPr>
          </a:p>
          <a:p>
            <a:pPr>
              <a:buNone/>
            </a:pPr>
            <a:r>
              <a:rPr lang="en-US" dirty="0">
                <a:solidFill>
                  <a:schemeClr val="bg2"/>
                </a:solidFill>
              </a:rPr>
              <a:t>	2. Minority adolescents might seek to hide certain aspects of their identity in order to better fit in.  This is usually done in ways so as to limit exposure to shame and victimization, but can lead to sensitization to shame, increased fear of victimization, and social isolation.</a:t>
            </a:r>
          </a:p>
          <a:p>
            <a:pPr>
              <a:buNone/>
            </a:pPr>
            <a:endParaRPr lang="en-US" dirty="0"/>
          </a:p>
          <a:p>
            <a:pPr>
              <a:buNone/>
            </a:pPr>
            <a:r>
              <a:rPr lang="en-US" dirty="0"/>
              <a:t>3. Attention should be paid to the development not only of the sexual minority youth but also the family, which is also rapidly changing to accommodate their loved one.  At times family will struggle to find how to accept their loved one for who they are.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DEVELOPMENTAL CHALLENGES</a:t>
            </a:r>
          </a:p>
        </p:txBody>
      </p:sp>
      <p:sp>
        <p:nvSpPr>
          <p:cNvPr id="3" name="Content Placeholder 2"/>
          <p:cNvSpPr>
            <a:spLocks noGrp="1"/>
          </p:cNvSpPr>
          <p:nvPr>
            <p:ph idx="1"/>
          </p:nvPr>
        </p:nvSpPr>
        <p:spPr/>
        <p:txBody>
          <a:bodyPr>
            <a:normAutofit lnSpcReduction="10000"/>
          </a:bodyPr>
          <a:lstStyle/>
          <a:p>
            <a:r>
              <a:rPr lang="en-US" dirty="0"/>
              <a:t>Families typically experience stress around the time of “coming out”, that is an adolescent disclosing his or her identity to a family member in middle to late adolescence.</a:t>
            </a:r>
          </a:p>
          <a:p>
            <a:r>
              <a:rPr lang="en-US" dirty="0"/>
              <a:t>“If people have been in a car accident we ask if they were hurt, how much damage there was to the car, whether or not it will be covered by insurance, et cetera. We had no script for this experience” </a:t>
            </a:r>
          </a:p>
          <a:p>
            <a:r>
              <a:rPr lang="en-US" dirty="0"/>
              <a:t>“[I am] grieving here. I feel as if I lost my son. I wanted him to get married, have children—I want grandchildren—a house. But now that [is not] going to happen. I have lost all of those dreams I had for my son, because [they are] not going to come true. [He is] never going to have a wife and kids and a house like I wanted him to” </a:t>
            </a:r>
          </a:p>
          <a:p>
            <a:pPr marL="0" indent="0">
              <a:buNone/>
            </a:pPr>
            <a:r>
              <a:rPr lang="en-US" sz="1200" dirty="0"/>
              <a:t>Fields, J., </a:t>
            </a:r>
            <a:r>
              <a:rPr lang="en-US" sz="1200" i="1" dirty="0"/>
              <a:t>Normal Queers: Straight Parents Respond to Their Children's "Coming Out".</a:t>
            </a:r>
            <a:r>
              <a:rPr lang="en-US" sz="1200" dirty="0"/>
              <a:t> Symbolic Interaction, 2001. </a:t>
            </a:r>
            <a:r>
              <a:rPr lang="en-US" sz="1200" b="1" dirty="0"/>
              <a:t>24</a:t>
            </a:r>
            <a:r>
              <a:rPr lang="en-US" sz="1200" dirty="0"/>
              <a:t>(2): p. 165-187.</a:t>
            </a:r>
          </a:p>
          <a:p>
            <a:pPr marL="0" indent="0">
              <a:buNone/>
            </a:pPr>
            <a:r>
              <a:rPr lang="en-US" sz="1200" dirty="0" err="1"/>
              <a:t>Grafsky</a:t>
            </a:r>
            <a:r>
              <a:rPr lang="en-US" sz="1200" dirty="0"/>
              <a:t>, E.L., </a:t>
            </a:r>
            <a:r>
              <a:rPr lang="en-US" sz="1200" i="1" dirty="0"/>
              <a:t>Becoming the Parent of a GLB Son or Daughter.</a:t>
            </a:r>
            <a:r>
              <a:rPr lang="en-US" sz="1200" dirty="0"/>
              <a:t> J GLBT Fam Stud, 2014. </a:t>
            </a:r>
            <a:r>
              <a:rPr lang="en-US" sz="1200" b="1" dirty="0"/>
              <a:t>10</a:t>
            </a:r>
            <a:r>
              <a:rPr lang="en-US" sz="1200" dirty="0"/>
              <a:t>(1-2): p. 36-57.</a:t>
            </a:r>
          </a:p>
          <a:p>
            <a:endParaRPr lang="en-US" dirty="0"/>
          </a:p>
        </p:txBody>
      </p:sp>
    </p:spTree>
    <p:extLst>
      <p:ext uri="{BB962C8B-B14F-4D97-AF65-F5344CB8AC3E}">
        <p14:creationId xmlns:p14="http://schemas.microsoft.com/office/powerpoint/2010/main" val="1130413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Well-adjusted: </a:t>
            </a:r>
            <a:r>
              <a:rPr lang="en-US" sz="5400" dirty="0"/>
              <a:t>Galatzer Levy</a:t>
            </a:r>
            <a:endParaRPr lang="en-US" dirty="0"/>
          </a:p>
        </p:txBody>
      </p:sp>
      <p:sp>
        <p:nvSpPr>
          <p:cNvPr id="3" name="Content Placeholder 2"/>
          <p:cNvSpPr>
            <a:spLocks noGrp="1"/>
          </p:cNvSpPr>
          <p:nvPr>
            <p:ph idx="1"/>
          </p:nvPr>
        </p:nvSpPr>
        <p:spPr/>
        <p:txBody>
          <a:bodyPr/>
          <a:lstStyle/>
          <a:p>
            <a:r>
              <a:rPr lang="en-US" sz="2400" dirty="0"/>
              <a:t>“</a:t>
            </a:r>
            <a:r>
              <a:rPr lang="en-US" sz="2400" i="1" dirty="0"/>
              <a:t>It is important that society as a whole come to terms with this new generation of well adjusted, competent young men and women, who differ from their peers in terms of sexual orientation but little else</a:t>
            </a:r>
            <a:r>
              <a:rPr lang="ja-JP" altLang="en-US" sz="2400" i="1" dirty="0">
                <a:latin typeface="Arial"/>
              </a:rPr>
              <a:t>”</a:t>
            </a:r>
            <a:endParaRPr lang="en-US" sz="1600" i="1" dirty="0"/>
          </a:p>
          <a:p>
            <a:endParaRPr lang="en-US" dirty="0"/>
          </a:p>
          <a:p>
            <a:endParaRPr lang="en-US" dirty="0"/>
          </a:p>
          <a:p>
            <a:endParaRPr lang="en-US" dirty="0"/>
          </a:p>
        </p:txBody>
      </p:sp>
      <p:pic>
        <p:nvPicPr>
          <p:cNvPr id="5" name="Picture 4" descr="IMG_0107_1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5680" y="3531316"/>
            <a:ext cx="3980498" cy="298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8944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a:p>
            <a:pPr>
              <a:buFont typeface="Wingdings" panose="05000000000000000000" pitchFamily="2" charset="2"/>
              <a:buChar char="v"/>
            </a:pPr>
            <a:endParaRPr lang="en-US" dirty="0"/>
          </a:p>
        </p:txBody>
      </p:sp>
      <p:pic>
        <p:nvPicPr>
          <p:cNvPr id="5" name="Picture 4"/>
          <p:cNvPicPr>
            <a:picLocks noChangeAspect="1"/>
          </p:cNvPicPr>
          <p:nvPr/>
        </p:nvPicPr>
        <p:blipFill>
          <a:blip r:embed="rId3"/>
          <a:stretch>
            <a:fillRect/>
          </a:stretch>
        </p:blipFill>
        <p:spPr>
          <a:xfrm>
            <a:off x="4905282" y="2849005"/>
            <a:ext cx="7286718" cy="3539919"/>
          </a:xfrm>
          <a:prstGeom prst="rect">
            <a:avLst/>
          </a:prstGeom>
        </p:spPr>
      </p:pic>
      <p:sp>
        <p:nvSpPr>
          <p:cNvPr id="6" name="TextBox 5"/>
          <p:cNvSpPr txBox="1"/>
          <p:nvPr/>
        </p:nvSpPr>
        <p:spPr>
          <a:xfrm>
            <a:off x="6939396" y="3050886"/>
            <a:ext cx="1224566" cy="923330"/>
          </a:xfrm>
          <a:prstGeom prst="rect">
            <a:avLst/>
          </a:prstGeom>
          <a:noFill/>
        </p:spPr>
        <p:txBody>
          <a:bodyPr wrap="none" rtlCol="0">
            <a:spAutoFit/>
          </a:bodyPr>
          <a:lstStyle/>
          <a:p>
            <a:r>
              <a:rPr lang="en-US" dirty="0">
                <a:solidFill>
                  <a:srgbClr val="FF0000"/>
                </a:solidFill>
              </a:rPr>
              <a:t>Asexual</a:t>
            </a:r>
          </a:p>
          <a:p>
            <a:r>
              <a:rPr lang="en-US" dirty="0">
                <a:solidFill>
                  <a:srgbClr val="0070C0"/>
                </a:solidFill>
              </a:rPr>
              <a:t>Pansexual</a:t>
            </a:r>
          </a:p>
          <a:p>
            <a:r>
              <a:rPr lang="en-US" dirty="0" err="1">
                <a:solidFill>
                  <a:schemeClr val="accent3">
                    <a:lumMod val="75000"/>
                  </a:schemeClr>
                </a:solidFill>
              </a:rPr>
              <a:t>Demisexual</a:t>
            </a:r>
            <a:endParaRPr lang="en-US" dirty="0">
              <a:solidFill>
                <a:schemeClr val="accent3">
                  <a:lumMod val="75000"/>
                </a:schemeClr>
              </a:solidFill>
            </a:endParaRPr>
          </a:p>
        </p:txBody>
      </p:sp>
      <p:sp>
        <p:nvSpPr>
          <p:cNvPr id="7" name="TextBox 6"/>
          <p:cNvSpPr txBox="1"/>
          <p:nvPr/>
        </p:nvSpPr>
        <p:spPr>
          <a:xfrm>
            <a:off x="8646118" y="3290783"/>
            <a:ext cx="2784480" cy="369332"/>
          </a:xfrm>
          <a:prstGeom prst="rect">
            <a:avLst/>
          </a:prstGeom>
          <a:noFill/>
        </p:spPr>
        <p:txBody>
          <a:bodyPr wrap="none" rtlCol="0">
            <a:spAutoFit/>
          </a:bodyPr>
          <a:lstStyle/>
          <a:p>
            <a:r>
              <a:rPr lang="en-US" dirty="0"/>
              <a:t>Data Source: Google Trends</a:t>
            </a:r>
          </a:p>
        </p:txBody>
      </p:sp>
      <p:sp>
        <p:nvSpPr>
          <p:cNvPr id="8" name="TextBox 7"/>
          <p:cNvSpPr txBox="1"/>
          <p:nvPr/>
        </p:nvSpPr>
        <p:spPr>
          <a:xfrm>
            <a:off x="6643584" y="683544"/>
            <a:ext cx="4455772" cy="1477328"/>
          </a:xfrm>
          <a:prstGeom prst="rect">
            <a:avLst/>
          </a:prstGeom>
          <a:noFill/>
        </p:spPr>
        <p:txBody>
          <a:bodyPr wrap="none" rtlCol="0">
            <a:spAutoFit/>
          </a:bodyPr>
          <a:lstStyle/>
          <a:p>
            <a:r>
              <a:rPr lang="en-US" dirty="0"/>
              <a:t>Creative and less rigid identity constructs </a:t>
            </a:r>
          </a:p>
          <a:p>
            <a:r>
              <a:rPr lang="en-US" dirty="0"/>
              <a:t>have led to the development of new identities </a:t>
            </a:r>
          </a:p>
          <a:p>
            <a:r>
              <a:rPr lang="en-US" dirty="0"/>
              <a:t>… to describe what has likely always been a </a:t>
            </a:r>
          </a:p>
          <a:p>
            <a:r>
              <a:rPr lang="en-US" dirty="0"/>
              <a:t>more dynamic continuum of sexual experience </a:t>
            </a:r>
          </a:p>
          <a:p>
            <a:r>
              <a:rPr lang="en-US" dirty="0"/>
              <a:t>and expression for individuals. </a:t>
            </a:r>
          </a:p>
        </p:txBody>
      </p:sp>
      <p:pic>
        <p:nvPicPr>
          <p:cNvPr id="1028" name="Picture 4" descr="SMYL Study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796" y="2135125"/>
            <a:ext cx="4198587" cy="4198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965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Diverse &amp; resilient</a:t>
            </a:r>
          </a:p>
        </p:txBody>
      </p:sp>
      <p:sp>
        <p:nvSpPr>
          <p:cNvPr id="3" name="Content Placeholder 2"/>
          <p:cNvSpPr>
            <a:spLocks noGrp="1"/>
          </p:cNvSpPr>
          <p:nvPr>
            <p:ph idx="1"/>
          </p:nvPr>
        </p:nvSpPr>
        <p:spPr>
          <a:xfrm>
            <a:off x="1005840" y="2052320"/>
            <a:ext cx="9738359" cy="4257040"/>
          </a:xfrm>
        </p:spPr>
        <p:txBody>
          <a:bodyPr/>
          <a:lstStyle/>
          <a:p>
            <a:r>
              <a:rPr lang="en-US" sz="2400" dirty="0" err="1"/>
              <a:t>Savin</a:t>
            </a:r>
            <a:r>
              <a:rPr lang="en-US" sz="2400" dirty="0"/>
              <a:t> Williams: … </a:t>
            </a:r>
            <a:r>
              <a:rPr lang="en-US" sz="2400" dirty="0">
                <a:latin typeface="Arial"/>
              </a:rPr>
              <a:t>“</a:t>
            </a:r>
            <a:r>
              <a:rPr lang="en-US" sz="2400" dirty="0"/>
              <a:t>they are more diverse than they are similar, and more resilient than suicidal</a:t>
            </a:r>
            <a:r>
              <a:rPr lang="en-US" sz="2400" dirty="0">
                <a:latin typeface="Arial"/>
              </a:rPr>
              <a:t>”</a:t>
            </a:r>
            <a:r>
              <a:rPr lang="en-US" sz="2400" dirty="0"/>
              <a:t>. Way back in </a:t>
            </a:r>
            <a:r>
              <a:rPr lang="en-US" sz="2400" i="1" dirty="0"/>
              <a:t>Times </a:t>
            </a:r>
            <a:r>
              <a:rPr lang="en-US" sz="2400" dirty="0"/>
              <a:t>10/05 Cover Story on Gay Teens, he argued that such youth are increasingly not defining themselves by their sexuality</a:t>
            </a:r>
            <a:r>
              <a:rPr lang="is-IS" sz="2400" dirty="0"/>
              <a:t>…</a:t>
            </a:r>
            <a:endParaRPr lang="en-US" sz="2400" dirty="0"/>
          </a:p>
          <a:p>
            <a:endParaRPr lang="en-US" dirty="0"/>
          </a:p>
        </p:txBody>
      </p:sp>
      <p:pic>
        <p:nvPicPr>
          <p:cNvPr id="4" name="Picture 4" descr="IMG_0103_2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680" y="3261711"/>
            <a:ext cx="2696528" cy="359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MG_0110_2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3920" y="3266910"/>
            <a:ext cx="4694959" cy="3519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6459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Helping youth and families</a:t>
            </a:r>
          </a:p>
        </p:txBody>
      </p:sp>
      <p:sp>
        <p:nvSpPr>
          <p:cNvPr id="3" name="Content Placeholder 2"/>
          <p:cNvSpPr>
            <a:spLocks noGrp="1"/>
          </p:cNvSpPr>
          <p:nvPr>
            <p:ph idx="1"/>
          </p:nvPr>
        </p:nvSpPr>
        <p:spPr>
          <a:xfrm>
            <a:off x="1024128" y="2101932"/>
            <a:ext cx="6371754" cy="4406444"/>
          </a:xfrm>
        </p:spPr>
        <p:txBody>
          <a:bodyPr>
            <a:normAutofit fontScale="85000" lnSpcReduction="20000"/>
          </a:bodyPr>
          <a:lstStyle/>
          <a:p>
            <a:r>
              <a:rPr lang="en-US" dirty="0"/>
              <a:t>MOST sexual minority adolescents and young adults will never develop problems with mental health, substance abuse, or health risk behavior.</a:t>
            </a:r>
          </a:p>
          <a:p>
            <a:r>
              <a:rPr lang="en-US" dirty="0"/>
              <a:t>However, more will than their strictly heterosexual peers, likely attributable to internal and external stressors.</a:t>
            </a:r>
            <a:r>
              <a:rPr lang="en-US" sz="1400" dirty="0"/>
              <a:t> </a:t>
            </a:r>
          </a:p>
          <a:p>
            <a:r>
              <a:rPr lang="en-US" dirty="0"/>
              <a:t>Evidence-based psychosocial interventions are limited though psychotherapy addressing individual and family beliefs and meaning about sexual orientation and building psychosocial support for the individual is generally accepted. Early data from the Family Acceptance Project created by Caitlyn Ryan is promising as an intervention for mental health outcomes and health risk behaviors.</a:t>
            </a:r>
          </a:p>
          <a:p>
            <a:endParaRPr lang="en-US" sz="1400" dirty="0"/>
          </a:p>
          <a:p>
            <a:endParaRPr lang="en-US" sz="1400" dirty="0"/>
          </a:p>
          <a:p>
            <a:r>
              <a:rPr lang="en-US" sz="1400" dirty="0"/>
              <a:t>Institute of Medicine Committee on Lesbian, G.B., et al., </a:t>
            </a:r>
            <a:r>
              <a:rPr lang="en-US" sz="1400" i="1" dirty="0"/>
              <a:t>The National Academies Collection: Reports funded by National Institutes of Health</a:t>
            </a:r>
            <a:r>
              <a:rPr lang="en-US" sz="1400" dirty="0"/>
              <a:t>, in </a:t>
            </a:r>
            <a:r>
              <a:rPr lang="en-US" sz="1400" i="1" dirty="0"/>
              <a:t>The Health of Lesbian, Gay, Bisexual, and Transgender People: Building a Foundation for Better Understanding</a:t>
            </a:r>
            <a:r>
              <a:rPr lang="en-US" sz="1400" dirty="0"/>
              <a:t>. 2011, National Academies Press (US) National Academy of Sciences.: Washington (DC).</a:t>
            </a:r>
          </a:p>
          <a:p>
            <a:endParaRPr lang="en-US" sz="1400" dirty="0"/>
          </a:p>
          <a:p>
            <a:endParaRPr lang="en-US" dirty="0"/>
          </a:p>
          <a:p>
            <a:endParaRPr lang="en-US" dirty="0"/>
          </a:p>
        </p:txBody>
      </p:sp>
      <p:pic>
        <p:nvPicPr>
          <p:cNvPr id="5124" name="Picture 4" descr="Award Image for Best practice for suicide prevention"/>
          <p:cNvPicPr>
            <a:picLocks noChangeAspect="1" noChangeArrowheads="1"/>
          </p:cNvPicPr>
          <p:nvPr/>
        </p:nvPicPr>
        <p:blipFill>
          <a:blip r:embed="rId2"/>
          <a:srcRect/>
          <a:stretch>
            <a:fillRect/>
          </a:stretch>
        </p:blipFill>
        <p:spPr bwMode="auto">
          <a:xfrm>
            <a:off x="7477125" y="2095685"/>
            <a:ext cx="4714875" cy="3143250"/>
          </a:xfrm>
          <a:prstGeom prst="rect">
            <a:avLst/>
          </a:prstGeom>
          <a:noFill/>
        </p:spPr>
      </p:pic>
    </p:spTree>
    <p:extLst>
      <p:ext uri="{BB962C8B-B14F-4D97-AF65-F5344CB8AC3E}">
        <p14:creationId xmlns:p14="http://schemas.microsoft.com/office/powerpoint/2010/main" val="3477314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The explanation for variation in sexual orientation and identity development has not been fully worked out but, when it is, it will be complex and encompassing multiple facets (biology, psychology, social-cultural…).</a:t>
            </a:r>
          </a:p>
          <a:p>
            <a:pPr marL="0" indent="0">
              <a:buNone/>
            </a:pPr>
            <a:r>
              <a:rPr lang="en-US" dirty="0"/>
              <a:t>Babies and children - although not asexual- do not have inborn traits identifiable as sexual orientation or identity (though there may be some differences noticeable even in early childhood).</a:t>
            </a:r>
          </a:p>
          <a:p>
            <a:pPr marL="0" indent="0">
              <a:buNone/>
            </a:pPr>
            <a:r>
              <a:rPr lang="en-US" dirty="0"/>
              <a:t>The pathways by which children grow into sexual minority adults are not the same, nor do they need to be, as this allows for a rich narrative approach to engaging teenagers, young adults, and families.</a:t>
            </a:r>
          </a:p>
          <a:p>
            <a:pPr marL="0" indent="0">
              <a:buNone/>
            </a:pPr>
            <a:r>
              <a:rPr lang="en-US" dirty="0"/>
              <a:t>Teenagers, young adults, and families have emotional reactions to a non-heterosexual identity. The stigma, shame and victimization that might follow can lead to great angst &amp; various clinical presentations (depression, anxiety, substance use, even self-injury/suicide).</a:t>
            </a:r>
          </a:p>
          <a:p>
            <a:pPr marL="0" indent="0">
              <a:buNone/>
            </a:pPr>
            <a:r>
              <a:rPr lang="en-US" dirty="0"/>
              <a:t>Families can and often do learn to accept their loved one who is a sexual minority and provide needed social support to prevent negative mental health outcomes.</a:t>
            </a:r>
          </a:p>
        </p:txBody>
      </p:sp>
    </p:spTree>
    <p:extLst>
      <p:ext uri="{BB962C8B-B14F-4D97-AF65-F5344CB8AC3E}">
        <p14:creationId xmlns:p14="http://schemas.microsoft.com/office/powerpoint/2010/main" val="2733616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271505"/>
          </a:xfrm>
        </p:spPr>
        <p:txBody>
          <a:bodyPr/>
          <a:lstStyle/>
          <a:p>
            <a:r>
              <a:rPr lang="en-US" dirty="0"/>
              <a:t>Families &amp; acceptance</a:t>
            </a:r>
          </a:p>
        </p:txBody>
      </p:sp>
      <p:sp>
        <p:nvSpPr>
          <p:cNvPr id="3" name="Content Placeholder 2"/>
          <p:cNvSpPr>
            <a:spLocks noGrp="1"/>
          </p:cNvSpPr>
          <p:nvPr>
            <p:ph idx="1"/>
          </p:nvPr>
        </p:nvSpPr>
        <p:spPr>
          <a:xfrm>
            <a:off x="1024128" y="1752600"/>
            <a:ext cx="9720071" cy="4556760"/>
          </a:xfrm>
        </p:spPr>
        <p:txBody>
          <a:bodyPr>
            <a:noAutofit/>
          </a:bodyPr>
          <a:lstStyle/>
          <a:p>
            <a:r>
              <a:rPr lang="en-US" sz="3200" dirty="0"/>
              <a:t>When describing her son asking her to pull the car over because he needed to tell her something, one mother said: </a:t>
            </a:r>
            <a:r>
              <a:rPr lang="en-US" sz="3200" i="1" dirty="0"/>
              <a:t>“At this point, I am getting a little nervous….his eyes start to get misty and [I am] like, Oh God, [he has] gotten a girl pregnant… and then he just looks at me and out of his mouth comes, [I am] gay. When I get taken by surprise I start to turn red from my chest up and I could feel heat and redness just rising; [I cannot] tell if [he is] joking, [I cannot] tell if he is serious. And I look at him and then I see the tears in his eyes. He starts crying and I start crying and [I am] just like, ‘[that is] all you had to tell me?’”</a:t>
            </a:r>
          </a:p>
        </p:txBody>
      </p:sp>
    </p:spTree>
    <p:extLst>
      <p:ext uri="{BB962C8B-B14F-4D97-AF65-F5344CB8AC3E}">
        <p14:creationId xmlns:p14="http://schemas.microsoft.com/office/powerpoint/2010/main" val="1493358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Thoughts?  Questions? </a:t>
            </a:r>
            <a:br>
              <a:rPr lang="en-US" dirty="0"/>
            </a:br>
            <a:r>
              <a:rPr lang="en-US" dirty="0"/>
              <a:t>Discussion guide:</a:t>
            </a:r>
          </a:p>
        </p:txBody>
      </p:sp>
      <p:sp>
        <p:nvSpPr>
          <p:cNvPr id="3" name="Content Placeholder 2"/>
          <p:cNvSpPr>
            <a:spLocks noGrp="1"/>
          </p:cNvSpPr>
          <p:nvPr>
            <p:ph idx="1"/>
          </p:nvPr>
        </p:nvSpPr>
        <p:spPr/>
        <p:txBody>
          <a:bodyPr/>
          <a:lstStyle/>
          <a:p>
            <a:r>
              <a:rPr lang="en-US" sz="3200" dirty="0"/>
              <a:t>How can schools and caregivers create safe and welcoming spaces?</a:t>
            </a:r>
          </a:p>
          <a:p>
            <a:r>
              <a:rPr lang="en-US" sz="3200" dirty="0"/>
              <a:t>How should schools best respond to intolerance/bullying?</a:t>
            </a:r>
          </a:p>
          <a:p>
            <a:r>
              <a:rPr lang="en-US" sz="3200" dirty="0"/>
              <a:t>What is the role of </a:t>
            </a:r>
            <a:r>
              <a:rPr lang="en-US" sz="3200" i="1" dirty="0"/>
              <a:t>Gay Straight Alliances</a:t>
            </a:r>
            <a:r>
              <a:rPr lang="en-US" sz="3200" dirty="0"/>
              <a:t>:</a:t>
            </a:r>
          </a:p>
          <a:p>
            <a:pPr lvl="1"/>
            <a:r>
              <a:rPr lang="en-US" sz="3200" b="1" dirty="0"/>
              <a:t>GLOW </a:t>
            </a:r>
            <a:r>
              <a:rPr lang="en-US" sz="3200" dirty="0"/>
              <a:t>in Iowa City</a:t>
            </a:r>
          </a:p>
          <a:p>
            <a:pPr lvl="1"/>
            <a:r>
              <a:rPr lang="en-US" sz="3200" dirty="0"/>
              <a:t>Origins of GSA’s</a:t>
            </a:r>
          </a:p>
          <a:p>
            <a:pPr lvl="1"/>
            <a:r>
              <a:rPr lang="en-US" sz="3200" dirty="0"/>
              <a:t>Membership of GSA</a:t>
            </a:r>
          </a:p>
          <a:p>
            <a:pPr lvl="1"/>
            <a:endParaRPr lang="en-US" dirty="0"/>
          </a:p>
          <a:p>
            <a:pPr marL="128016" lvl="1" indent="0">
              <a:buNone/>
            </a:pPr>
            <a:endParaRPr lang="en-US" dirty="0"/>
          </a:p>
          <a:p>
            <a:endParaRPr lang="en-US" dirty="0"/>
          </a:p>
        </p:txBody>
      </p:sp>
    </p:spTree>
    <p:extLst>
      <p:ext uri="{BB962C8B-B14F-4D97-AF65-F5344CB8AC3E}">
        <p14:creationId xmlns:p14="http://schemas.microsoft.com/office/powerpoint/2010/main" val="1259756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Theoretical conceptualizations</a:t>
            </a:r>
          </a:p>
        </p:txBody>
      </p:sp>
      <p:sp>
        <p:nvSpPr>
          <p:cNvPr id="3" name="Content Placeholder 2"/>
          <p:cNvSpPr>
            <a:spLocks noGrp="1"/>
          </p:cNvSpPr>
          <p:nvPr>
            <p:ph idx="1"/>
          </p:nvPr>
        </p:nvSpPr>
        <p:spPr/>
        <p:txBody>
          <a:bodyPr>
            <a:normAutofit/>
          </a:bodyPr>
          <a:lstStyle/>
          <a:p>
            <a:r>
              <a:rPr lang="en-US" b="1" i="1" dirty="0"/>
              <a:t>Gender role</a:t>
            </a:r>
            <a:r>
              <a:rPr lang="en-US" dirty="0"/>
              <a:t>: culturally underwritten masculine and feminine behaviors, attitudes and personality traits.</a:t>
            </a:r>
          </a:p>
          <a:p>
            <a:r>
              <a:rPr lang="en-US" b="1" i="1" dirty="0"/>
              <a:t>Gender identity</a:t>
            </a:r>
            <a:r>
              <a:rPr lang="en-US" dirty="0"/>
              <a:t>: internally perceived gender, regardless of natal or assigned gender.</a:t>
            </a:r>
          </a:p>
          <a:p>
            <a:r>
              <a:rPr lang="en-US" b="1" i="1" dirty="0"/>
              <a:t>Gender expression</a:t>
            </a:r>
            <a:r>
              <a:rPr lang="en-US" i="1" dirty="0"/>
              <a:t>: </a:t>
            </a:r>
            <a:r>
              <a:rPr lang="en-US" dirty="0"/>
              <a:t>a person’s manifestation of masculine or feminine behaviors, mannerisms, speech, and physical appearance</a:t>
            </a:r>
            <a:endParaRPr lang="en-US" i="1" dirty="0"/>
          </a:p>
          <a:p>
            <a:endParaRPr lang="en-US" dirty="0"/>
          </a:p>
          <a:p>
            <a:r>
              <a:rPr lang="en-US" b="1" i="1" dirty="0"/>
              <a:t>Sexual orientation</a:t>
            </a:r>
            <a:r>
              <a:rPr lang="en-US" dirty="0"/>
              <a:t>: predominance of erotic feelings, thoughts, and fantasies regarding one or more than one sex.</a:t>
            </a:r>
          </a:p>
          <a:p>
            <a:r>
              <a:rPr lang="en-US" b="1" i="1" dirty="0"/>
              <a:t>Sexual identity</a:t>
            </a:r>
            <a:r>
              <a:rPr lang="en-US" dirty="0"/>
              <a:t>: a person’s self-concept as a sexual being, and practically, the label one uses to label him- or herself.</a:t>
            </a:r>
          </a:p>
        </p:txBody>
      </p:sp>
    </p:spTree>
    <p:extLst>
      <p:ext uri="{BB962C8B-B14F-4D97-AF65-F5344CB8AC3E}">
        <p14:creationId xmlns:p14="http://schemas.microsoft.com/office/powerpoint/2010/main" val="2590860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THEORETICAL CONCEPTUALIZATIONS</a:t>
            </a:r>
          </a:p>
        </p:txBody>
      </p:sp>
      <p:pic>
        <p:nvPicPr>
          <p:cNvPr id="3076" name="Picture 4" descr="https://upload.wikimedia.org/wikipedia/commons/9/97/Darwin%27s_finche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1265" y="1990621"/>
            <a:ext cx="4476613" cy="42259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upload.wikimedia.org/wikipedia/commons/d/d2/Coquina_variation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252" y="1990620"/>
            <a:ext cx="4225925" cy="422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996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kern="1200" cap="all" spc="100" baseline="0" dirty="0">
                <a:solidFill>
                  <a:schemeClr val="tx1">
                    <a:lumMod val="95000"/>
                    <a:lumOff val="5000"/>
                  </a:schemeClr>
                </a:solidFill>
                <a:effectLst/>
                <a:latin typeface="+mj-lt"/>
                <a:ea typeface="+mj-ea"/>
                <a:cs typeface="+mj-cs"/>
              </a:rPr>
              <a:t>THEORETICAL CONCEPTUALIZATIONS</a:t>
            </a:r>
            <a:endParaRPr lang="en-US" dirty="0"/>
          </a:p>
        </p:txBody>
      </p:sp>
      <p:pic>
        <p:nvPicPr>
          <p:cNvPr id="5122" name="Picture 2" descr="https://scientiaportal.files.wordpress.com/2015/09/drosophila-melanogaster-image-illustrating-sexual-dimorphism-and-mating-behavi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783" y="2084831"/>
            <a:ext cx="4483382" cy="337604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Brain Sc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5589" y="2820352"/>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upload.wikimedia.org/wikipedia/commons/thumb/5/53/NHGRI_human_male_karyotype.png/1024px-NHGRI_human_male_karyotyp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2013" y="2083038"/>
            <a:ext cx="4308733" cy="3377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599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THEORETICAL CONCEPTUALIZATIONS</a:t>
            </a:r>
          </a:p>
        </p:txBody>
      </p:sp>
      <p:pic>
        <p:nvPicPr>
          <p:cNvPr id="1026" name="Picture 2" descr="Stock image of 'Child using a home video camera'"/>
          <p:cNvPicPr>
            <a:picLocks noChangeAspect="1" noChangeArrowheads="1"/>
          </p:cNvPicPr>
          <p:nvPr/>
        </p:nvPicPr>
        <p:blipFill>
          <a:blip r:embed="rId3"/>
          <a:srcRect/>
          <a:stretch>
            <a:fillRect/>
          </a:stretch>
        </p:blipFill>
        <p:spPr bwMode="auto">
          <a:xfrm>
            <a:off x="4667003" y="1844471"/>
            <a:ext cx="7524997" cy="5013530"/>
          </a:xfrm>
          <a:prstGeom prst="rect">
            <a:avLst/>
          </a:prstGeom>
          <a:noFill/>
        </p:spPr>
      </p:pic>
      <p:pic>
        <p:nvPicPr>
          <p:cNvPr id="1028" name="Picture 4" descr="http://www.aglp.org/gap/3_development/fierstein.jpg"/>
          <p:cNvPicPr>
            <a:picLocks noChangeAspect="1" noChangeArrowheads="1"/>
          </p:cNvPicPr>
          <p:nvPr/>
        </p:nvPicPr>
        <p:blipFill>
          <a:blip r:embed="rId4"/>
          <a:srcRect/>
          <a:stretch>
            <a:fillRect/>
          </a:stretch>
        </p:blipFill>
        <p:spPr bwMode="auto">
          <a:xfrm>
            <a:off x="0" y="2929093"/>
            <a:ext cx="4643251" cy="392890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THEORETICAL CONCEPTUALIZATIONS</a:t>
            </a:r>
          </a:p>
        </p:txBody>
      </p:sp>
      <p:sp>
        <p:nvSpPr>
          <p:cNvPr id="3" name="Content Placeholder 2"/>
          <p:cNvSpPr>
            <a:spLocks noGrp="1"/>
          </p:cNvSpPr>
          <p:nvPr>
            <p:ph idx="1"/>
          </p:nvPr>
        </p:nvSpPr>
        <p:spPr>
          <a:xfrm>
            <a:off x="1024128" y="2286000"/>
            <a:ext cx="9720072" cy="3316514"/>
          </a:xfrm>
        </p:spPr>
        <p:txBody>
          <a:bodyPr>
            <a:normAutofit/>
          </a:bodyPr>
          <a:lstStyle/>
          <a:p>
            <a:r>
              <a:rPr lang="en-US" dirty="0"/>
              <a:t>“In non-linear systems models, unlike epigenetic models, the fact that processes share initial and end points does not indicate that the paths joining these points are the same. Instead it leaves us free, in each case, to explore the path taken by the individual and suggests that there will often be multiple paths between various developmental points” </a:t>
            </a:r>
          </a:p>
          <a:p>
            <a:endParaRPr lang="en-US" dirty="0"/>
          </a:p>
          <a:p>
            <a:pPr marL="0" indent="0">
              <a:buNone/>
            </a:pPr>
            <a:r>
              <a:rPr lang="en-US" sz="1400" dirty="0" err="1"/>
              <a:t>Galatzer</a:t>
            </a:r>
            <a:r>
              <a:rPr lang="en-US" sz="1400" dirty="0"/>
              <a:t>-Levy, R.M., </a:t>
            </a:r>
            <a:r>
              <a:rPr lang="en-US" sz="1400" i="1" dirty="0"/>
              <a:t>Chaotic possibilities: toward a new model of development.</a:t>
            </a:r>
            <a:r>
              <a:rPr lang="en-US" sz="1400" dirty="0"/>
              <a:t> </a:t>
            </a:r>
            <a:r>
              <a:rPr lang="en-US" sz="1400" dirty="0" err="1"/>
              <a:t>Int</a:t>
            </a:r>
            <a:r>
              <a:rPr lang="en-US" sz="1400" dirty="0"/>
              <a:t> J </a:t>
            </a:r>
            <a:r>
              <a:rPr lang="en-US" sz="1400" dirty="0" err="1"/>
              <a:t>Psychoanal</a:t>
            </a:r>
            <a:r>
              <a:rPr lang="en-US" sz="1400" dirty="0"/>
              <a:t>, 2004. </a:t>
            </a:r>
            <a:r>
              <a:rPr lang="en-US" sz="1400" b="1" dirty="0"/>
              <a:t>85</a:t>
            </a:r>
            <a:r>
              <a:rPr lang="en-US" sz="1400" dirty="0"/>
              <a:t>(Pt 2): p. 419-41.</a:t>
            </a:r>
          </a:p>
        </p:txBody>
      </p:sp>
    </p:spTree>
    <p:extLst>
      <p:ext uri="{BB962C8B-B14F-4D97-AF65-F5344CB8AC3E}">
        <p14:creationId xmlns:p14="http://schemas.microsoft.com/office/powerpoint/2010/main" val="4209560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THEORIES OF PSYCHOSEXUAL DEVELOPMENT</a:t>
            </a:r>
          </a:p>
        </p:txBody>
      </p:sp>
      <p:sp>
        <p:nvSpPr>
          <p:cNvPr id="3" name="Content Placeholder 2"/>
          <p:cNvSpPr>
            <a:spLocks noGrp="1"/>
          </p:cNvSpPr>
          <p:nvPr>
            <p:ph idx="1"/>
          </p:nvPr>
        </p:nvSpPr>
        <p:spPr/>
        <p:txBody>
          <a:bodyPr/>
          <a:lstStyle/>
          <a:p>
            <a:r>
              <a:rPr lang="en-US" b="1" dirty="0"/>
              <a:t>1. Stage Theory</a:t>
            </a:r>
          </a:p>
          <a:p>
            <a:endParaRPr lang="en-US" b="1" dirty="0"/>
          </a:p>
          <a:p>
            <a:r>
              <a:rPr lang="en-US" b="1" dirty="0"/>
              <a:t>2. Multidimensional Theory</a:t>
            </a:r>
          </a:p>
          <a:p>
            <a:endParaRPr lang="en-US" b="1" dirty="0"/>
          </a:p>
          <a:p>
            <a:r>
              <a:rPr lang="en-US" b="1" dirty="0"/>
              <a:t>3. Life Course Theory</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B4028482-F53A-4442-AB14-9B7A43F44F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934</TotalTime>
  <Words>5411</Words>
  <Application>Microsoft Office PowerPoint</Application>
  <PresentationFormat>Custom</PresentationFormat>
  <Paragraphs>341</Paragraphs>
  <Slides>34</Slides>
  <Notes>31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Integral</vt:lpstr>
      <vt:lpstr>CRITICAL CONVERSATIONS: CHILD DEVELOPMENT  AND MENTAL HEALTH</vt:lpstr>
      <vt:lpstr>OBJECTIVES</vt:lpstr>
      <vt:lpstr>INTRODUCTION </vt:lpstr>
      <vt:lpstr>Theoretical conceptualizations</vt:lpstr>
      <vt:lpstr>THEORETICAL CONCEPTUALIZATIONS</vt:lpstr>
      <vt:lpstr>THEORETICAL CONCEPTUALIZATIONS</vt:lpstr>
      <vt:lpstr>THEORETICAL CONCEPTUALIZATIONS</vt:lpstr>
      <vt:lpstr>THEORETICAL CONCEPTUALIZATIONS</vt:lpstr>
      <vt:lpstr>THEORIES OF PSYCHOSEXUAL DEVELOPMENT</vt:lpstr>
      <vt:lpstr>PowerPoint Presentation</vt:lpstr>
      <vt:lpstr>THEORIES OF PSYCHOSEXUAL DEVELOPMENT</vt:lpstr>
      <vt:lpstr>THEORIES OF PSYCHOSEXUAL DEVELOPMENT</vt:lpstr>
      <vt:lpstr>THEORIES OF PSYCHOSEXUAL DEVELOPMENT</vt:lpstr>
      <vt:lpstr>THEORIES OF PSYCHOSEXUAL DEVELOPMENT</vt:lpstr>
      <vt:lpstr>THEORIES OF PSYCHOSEXUAL DEVELOPMENT: Troiden</vt:lpstr>
      <vt:lpstr>THEORIES OF PSYCHOSEXUAL DEVELOPMENT: Multidimensional model</vt:lpstr>
      <vt:lpstr>THEORIES OF PSYCHOSEXUAL DEVELOPMENT: Life course</vt:lpstr>
      <vt:lpstr>Ethnic and Racial Differences</vt:lpstr>
      <vt:lpstr>DEVELOPMENTAL CHALLENGES</vt:lpstr>
      <vt:lpstr>DEVELOPMENTAL CHALLENGES</vt:lpstr>
      <vt:lpstr>DEVELOPMENTAL Challenges:  Health disparities</vt:lpstr>
      <vt:lpstr>Developmental challenges</vt:lpstr>
      <vt:lpstr>“The nature of injustice is that we may not always see it in our own times” [Kennedy, 2015]</vt:lpstr>
      <vt:lpstr>PowerPoint Presentation</vt:lpstr>
      <vt:lpstr>DEVELOPMENTAL CHALLENGES</vt:lpstr>
      <vt:lpstr>DEVELOPMENTAL CHALLENGES</vt:lpstr>
      <vt:lpstr>DEVELOPMENTAL CHALLENGES</vt:lpstr>
      <vt:lpstr>Family DEVELOPMENTAL CHALLENGES</vt:lpstr>
      <vt:lpstr>Well-adjusted: Galatzer Levy</vt:lpstr>
      <vt:lpstr>Diverse &amp; resilient</vt:lpstr>
      <vt:lpstr>Helping youth and families</vt:lpstr>
      <vt:lpstr>REVIEW</vt:lpstr>
      <vt:lpstr>Families &amp; acceptance</vt:lpstr>
      <vt:lpstr>Thoughts?  Questions?  Discussion guide:</vt:lpstr>
    </vt:vector>
  </TitlesOfParts>
  <Company>University of Iowa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NORMAL DEVELOPMENT SERIES</dc:title>
  <dc:creator>Boyum, Eric</dc:creator>
  <cp:lastModifiedBy>Cook, Jennifer A</cp:lastModifiedBy>
  <cp:revision>98</cp:revision>
  <dcterms:created xsi:type="dcterms:W3CDTF">2015-12-22T15:56:22Z</dcterms:created>
  <dcterms:modified xsi:type="dcterms:W3CDTF">2017-04-21T14:31:26Z</dcterms:modified>
</cp:coreProperties>
</file>